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2"/>
    <p:sldId id="340" r:id="rId3"/>
    <p:sldId id="258" r:id="rId4"/>
    <p:sldId id="260" r:id="rId5"/>
    <p:sldId id="356" r:id="rId6"/>
    <p:sldId id="351" r:id="rId7"/>
    <p:sldId id="274" r:id="rId8"/>
    <p:sldId id="278" r:id="rId9"/>
    <p:sldId id="280" r:id="rId10"/>
    <p:sldId id="323" r:id="rId11"/>
    <p:sldId id="324" r:id="rId12"/>
    <p:sldId id="325" r:id="rId13"/>
    <p:sldId id="326" r:id="rId14"/>
    <p:sldId id="328" r:id="rId15"/>
    <p:sldId id="329" r:id="rId16"/>
    <p:sldId id="343" r:id="rId17"/>
    <p:sldId id="341" r:id="rId18"/>
    <p:sldId id="358" r:id="rId19"/>
    <p:sldId id="276" r:id="rId20"/>
    <p:sldId id="304" r:id="rId21"/>
    <p:sldId id="275" r:id="rId22"/>
    <p:sldId id="302" r:id="rId23"/>
    <p:sldId id="277" r:id="rId24"/>
    <p:sldId id="303" r:id="rId25"/>
    <p:sldId id="273" r:id="rId26"/>
    <p:sldId id="361" r:id="rId27"/>
    <p:sldId id="362" r:id="rId28"/>
    <p:sldId id="330" r:id="rId29"/>
    <p:sldId id="321" r:id="rId30"/>
    <p:sldId id="307" r:id="rId31"/>
    <p:sldId id="306" r:id="rId32"/>
    <p:sldId id="308" r:id="rId33"/>
    <p:sldId id="357" r:id="rId34"/>
    <p:sldId id="360" r:id="rId35"/>
    <p:sldId id="281" r:id="rId36"/>
    <p:sldId id="282" r:id="rId37"/>
    <p:sldId id="283" r:id="rId38"/>
    <p:sldId id="316" r:id="rId39"/>
    <p:sldId id="310" r:id="rId40"/>
    <p:sldId id="313" r:id="rId41"/>
    <p:sldId id="315" r:id="rId42"/>
    <p:sldId id="355" r:id="rId43"/>
    <p:sldId id="317" r:id="rId44"/>
    <p:sldId id="288" r:id="rId45"/>
    <p:sldId id="331" r:id="rId46"/>
    <p:sldId id="332" r:id="rId47"/>
    <p:sldId id="342" r:id="rId48"/>
    <p:sldId id="333" r:id="rId49"/>
    <p:sldId id="335" r:id="rId50"/>
    <p:sldId id="336" r:id="rId51"/>
    <p:sldId id="334" r:id="rId52"/>
    <p:sldId id="363" r:id="rId53"/>
    <p:sldId id="348" r:id="rId54"/>
    <p:sldId id="352" r:id="rId55"/>
    <p:sldId id="344" r:id="rId56"/>
    <p:sldId id="291" r:id="rId57"/>
    <p:sldId id="292" r:id="rId58"/>
    <p:sldId id="318" r:id="rId59"/>
    <p:sldId id="300" r:id="rId60"/>
    <p:sldId id="354" r:id="rId61"/>
    <p:sldId id="319" r:id="rId62"/>
    <p:sldId id="349" r:id="rId63"/>
    <p:sldId id="353" r:id="rId64"/>
    <p:sldId id="320" r:id="rId65"/>
    <p:sldId id="345" r:id="rId66"/>
    <p:sldId id="294" r:id="rId67"/>
    <p:sldId id="364" r:id="rId68"/>
    <p:sldId id="297" r:id="rId69"/>
    <p:sldId id="298" r:id="rId70"/>
    <p:sldId id="299" r:id="rId71"/>
    <p:sldId id="301" r:id="rId72"/>
    <p:sldId id="337" r:id="rId73"/>
    <p:sldId id="338" r:id="rId74"/>
    <p:sldId id="339"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4"/>
    <a:srgbClr val="C9E5B4"/>
    <a:srgbClr val="EFF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28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png"/><Relationship Id="rId5" Type="http://schemas.openxmlformats.org/officeDocument/2006/relationships/tags" Target="../tags/tag6.xml"/><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jpe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4.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2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2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2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image" Target="../media/image1.jpe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slideLayout" Target="../slideLayouts/slideLayout1.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image" Target="../media/image3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4.xml"/><Relationship Id="rId7" Type="http://schemas.openxmlformats.org/officeDocument/2006/relationships/image" Target="../media/image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5" Type="http://schemas.openxmlformats.org/officeDocument/2006/relationships/tags" Target="../tags/tag56.xml"/><Relationship Id="rId10" Type="http://schemas.openxmlformats.org/officeDocument/2006/relationships/image" Target="../media/image35.png"/><Relationship Id="rId4" Type="http://schemas.openxmlformats.org/officeDocument/2006/relationships/tags" Target="../tags/tag55.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38.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image" Target="../media/image3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image" Target="../media/image4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73.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9">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286510" y="2701925"/>
            <a:ext cx="9620250"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5400" b="1" smtClean="0">
                <a:latin typeface="微软雅黑" panose="020B0503020204020204" charset="-122"/>
                <a:ea typeface="微软雅黑" panose="020B0503020204020204" charset="-122"/>
                <a:cs typeface="微软雅黑" panose="020B0503020204020204" charset="-122"/>
              </a:rPr>
              <a:t>Group3</a:t>
            </a:r>
            <a:endParaRPr lang="en-US" altLang="zh-CN" sz="5400" b="1" dirty="0">
              <a:latin typeface="微软雅黑" panose="020B0503020204020204" charset="-122"/>
              <a:ea typeface="微软雅黑" panose="020B0503020204020204" charset="-122"/>
              <a:cs typeface="微软雅黑" panose="020B0503020204020204" charset="-122"/>
            </a:endParaRPr>
          </a:p>
        </p:txBody>
      </p:sp>
      <p:pic>
        <p:nvPicPr>
          <p:cNvPr id="2" name="图片 1" descr="南京师范大学（黑）"/>
          <p:cNvPicPr>
            <a:picLocks noChangeAspect="1"/>
          </p:cNvPicPr>
          <p:nvPr/>
        </p:nvPicPr>
        <p:blipFill>
          <a:blip r:embed="rId10"/>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11"/>
          <a:stretch>
            <a:fillRect/>
          </a:stretch>
        </p:blipFill>
        <p:spPr>
          <a:xfrm>
            <a:off x="3394075" y="718185"/>
            <a:ext cx="1530985" cy="2166620"/>
          </a:xfrm>
          <a:prstGeom prst="rect">
            <a:avLst/>
          </a:prstGeom>
        </p:spPr>
      </p:pic>
      <p:sp>
        <p:nvSpPr>
          <p:cNvPr id="33" name="椭圆 32"/>
          <p:cNvSpPr/>
          <p:nvPr>
            <p:custDataLst>
              <p:tags r:id="rId1"/>
            </p:custDataLst>
          </p:nvPr>
        </p:nvSpPr>
        <p:spPr>
          <a:xfrm>
            <a:off x="2620645" y="4227830"/>
            <a:ext cx="623570" cy="62357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27" name="图片 12" descr="343439383331313b343532303032383bbfcdbba7b9dcc0ed"/>
          <p:cNvPicPr>
            <a:picLocks noChangeAspect="1"/>
          </p:cNvPicPr>
          <p:nvPr>
            <p:custDataLst>
              <p:tags r:id="rId2"/>
            </p:custDataLst>
          </p:nvPr>
        </p:nvPicPr>
        <p:blipFill>
          <a:blip r:embed="rId12">
            <a:extLst>
              <a:ext uri="{96DAC541-7B7A-43D3-8B79-37D633B846F1}">
                <asvg:svgBlip xmlns:asvg="http://schemas.microsoft.com/office/drawing/2016/SVG/main" xmlns="" r:embed="rId13"/>
              </a:ext>
            </a:extLst>
          </a:blip>
          <a:stretch>
            <a:fillRect/>
          </a:stretch>
        </p:blipFill>
        <p:spPr>
          <a:xfrm>
            <a:off x="2767965" y="4377055"/>
            <a:ext cx="323215" cy="323215"/>
          </a:xfrm>
          <a:prstGeom prst="rect">
            <a:avLst/>
          </a:prstGeom>
        </p:spPr>
      </p:pic>
      <p:sp>
        <p:nvSpPr>
          <p:cNvPr id="42" name="椭圆 41"/>
          <p:cNvSpPr/>
          <p:nvPr>
            <p:custDataLst>
              <p:tags r:id="rId3"/>
            </p:custDataLst>
          </p:nvPr>
        </p:nvSpPr>
        <p:spPr>
          <a:xfrm>
            <a:off x="6494780" y="4251325"/>
            <a:ext cx="614680" cy="61468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32" name="图片 19" descr="343435383038363b343532323339393bd6b4d0d0d5aad2aa"/>
          <p:cNvPicPr>
            <a:picLocks noChangeAspect="1"/>
          </p:cNvPicPr>
          <p:nvPr>
            <p:custDataLst>
              <p:tags r:id="rId4"/>
            </p:custDataLst>
          </p:nvPr>
        </p:nvPicPr>
        <p:blipFill>
          <a:blip r:embed="rId14">
            <a:extLst>
              <a:ext uri="{96DAC541-7B7A-43D3-8B79-37D633B846F1}">
                <asvg:svgBlip xmlns:asvg="http://schemas.microsoft.com/office/drawing/2016/SVG/main" xmlns="" r:embed="rId15"/>
              </a:ext>
            </a:extLst>
          </a:blip>
          <a:stretch>
            <a:fillRect/>
          </a:stretch>
        </p:blipFill>
        <p:spPr>
          <a:xfrm>
            <a:off x="6650990" y="4398010"/>
            <a:ext cx="302260" cy="302260"/>
          </a:xfrm>
          <a:prstGeom prst="rect">
            <a:avLst/>
          </a:prstGeom>
        </p:spPr>
      </p:pic>
      <p:sp>
        <p:nvSpPr>
          <p:cNvPr id="7" name="文本框 6"/>
          <p:cNvSpPr txBox="1"/>
          <p:nvPr>
            <p:custDataLst>
              <p:tags r:id="rId5"/>
            </p:custDataLst>
          </p:nvPr>
        </p:nvSpPr>
        <p:spPr>
          <a:xfrm>
            <a:off x="3344545" y="4377055"/>
            <a:ext cx="2116455" cy="39878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000" smtClean="0">
                <a:latin typeface="黑体" panose="02010609060101010101" charset="-122"/>
                <a:ea typeface="黑体" panose="02010609060101010101" charset="-122"/>
              </a:rPr>
              <a:t>汇报人：</a:t>
            </a:r>
            <a:r>
              <a:rPr lang="zh-CN" altLang="en-US" sz="2000">
                <a:latin typeface="黑体" panose="02010609060101010101" charset="-122"/>
                <a:ea typeface="黑体" panose="02010609060101010101" charset="-122"/>
              </a:rPr>
              <a:t>阎佳怡</a:t>
            </a:r>
          </a:p>
        </p:txBody>
      </p:sp>
      <p:sp>
        <p:nvSpPr>
          <p:cNvPr id="8" name="文本框 7"/>
          <p:cNvSpPr txBox="1"/>
          <p:nvPr>
            <p:custDataLst>
              <p:tags r:id="rId6"/>
            </p:custDataLst>
          </p:nvPr>
        </p:nvSpPr>
        <p:spPr>
          <a:xfrm>
            <a:off x="7241539" y="4370070"/>
            <a:ext cx="3247683" cy="40011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2000" smtClean="0">
                <a:latin typeface="黑体" panose="02010609060101010101" charset="-122"/>
                <a:ea typeface="黑体" panose="02010609060101010101" charset="-122"/>
              </a:rPr>
              <a:t>小组成员：蒋承欢、朱妍懿</a:t>
            </a:r>
            <a:endParaRPr lang="zh-CN" altLang="en-US" sz="2000">
              <a:latin typeface="黑体" panose="02010609060101010101" charset="-122"/>
              <a:ea typeface="黑体" panose="02010609060101010101" charset="-122"/>
            </a:endParaRPr>
          </a:p>
        </p:txBody>
      </p:sp>
      <p:sp>
        <p:nvSpPr>
          <p:cNvPr id="11" name="文本框 10"/>
          <p:cNvSpPr txBox="1"/>
          <p:nvPr>
            <p:custDataLst>
              <p:tags r:id="rId7"/>
            </p:custDataLst>
          </p:nvPr>
        </p:nvSpPr>
        <p:spPr>
          <a:xfrm>
            <a:off x="4928870" y="5456555"/>
            <a:ext cx="2602865" cy="36830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en-US" altLang="zh-CN" sz="1800" smtClean="0">
                <a:latin typeface="黑体" panose="02010609060101010101" charset="-122"/>
                <a:ea typeface="黑体" panose="02010609060101010101" charset="-122"/>
                <a:cs typeface="黑体" panose="02010609060101010101" charset="-122"/>
              </a:rPr>
              <a:t>25.</a:t>
            </a:r>
            <a:r>
              <a:rPr lang="en-US" altLang="zh-CN" smtClean="0">
                <a:latin typeface="黑体" panose="02010609060101010101" charset="-122"/>
                <a:ea typeface="黑体" panose="02010609060101010101" charset="-122"/>
                <a:cs typeface="黑体" panose="02010609060101010101" charset="-122"/>
              </a:rPr>
              <a:t>06</a:t>
            </a:r>
            <a:endParaRPr lang="zh-CN" altLang="en-US" sz="18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897221"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探索性因素分析：方法</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选择</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nvPr>
        </p:nvGraphicFramePr>
        <p:xfrm>
          <a:off x="1796415" y="2040890"/>
          <a:ext cx="8730615" cy="3108960"/>
        </p:xfrm>
        <a:graphic>
          <a:graphicData uri="http://schemas.openxmlformats.org/drawingml/2006/table">
            <a:tbl>
              <a:tblPr firstRow="1" bandRow="1">
                <a:tableStyleId>{5C22544A-7EE6-4342-B048-85BDC9FD1C3A}</a:tableStyleId>
              </a:tblPr>
              <a:tblGrid>
                <a:gridCol w="2910205">
                  <a:extLst>
                    <a:ext uri="{9D8B030D-6E8A-4147-A177-3AD203B41FA5}">
                      <a16:colId xmlns:a16="http://schemas.microsoft.com/office/drawing/2014/main" val="20000"/>
                    </a:ext>
                  </a:extLst>
                </a:gridCol>
                <a:gridCol w="2910205">
                  <a:extLst>
                    <a:ext uri="{9D8B030D-6E8A-4147-A177-3AD203B41FA5}">
                      <a16:colId xmlns:a16="http://schemas.microsoft.com/office/drawing/2014/main" val="20001"/>
                    </a:ext>
                  </a:extLst>
                </a:gridCol>
                <a:gridCol w="2910205">
                  <a:extLst>
                    <a:ext uri="{9D8B030D-6E8A-4147-A177-3AD203B41FA5}">
                      <a16:colId xmlns:a16="http://schemas.microsoft.com/office/drawing/2014/main" val="20002"/>
                    </a:ext>
                  </a:extLst>
                </a:gridCol>
              </a:tblGrid>
              <a:tr h="753745">
                <a:tc>
                  <a:txBody>
                    <a:bodyPr/>
                    <a:lstStyle/>
                    <a:p>
                      <a:pPr algn="ctr">
                        <a:buNone/>
                      </a:pPr>
                      <a:r>
                        <a:rPr lang="zh-CN" altLang="en-US">
                          <a:latin typeface="Times New Roman" panose="02020603050405020304" pitchFamily="18" charset="0"/>
                          <a:cs typeface="Times New Roman" panose="02020603050405020304" pitchFamily="18" charset="0"/>
                        </a:rPr>
                        <a:t>方法类型</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具体选择</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理由</a:t>
                      </a:r>
                    </a:p>
                  </a:txBody>
                  <a:tcPr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algn="ctr">
                        <a:buNone/>
                      </a:pPr>
                      <a:r>
                        <a:rPr lang="zh-CN" altLang="en-US">
                          <a:latin typeface="Times New Roman" panose="02020603050405020304" pitchFamily="18" charset="0"/>
                          <a:cs typeface="Times New Roman" panose="02020603050405020304" pitchFamily="18" charset="0"/>
                        </a:rPr>
                        <a:t>因子提取</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最小残差法（</a:t>
                      </a:r>
                      <a:r>
                        <a:rPr lang="en-US" altLang="zh-CN">
                          <a:latin typeface="Times New Roman" panose="02020603050405020304" pitchFamily="18" charset="0"/>
                          <a:cs typeface="Times New Roman" panose="02020603050405020304" pitchFamily="18" charset="0"/>
                        </a:rPr>
                        <a:t>MINRES</a:t>
                      </a:r>
                      <a:r>
                        <a:rPr lang="zh-CN" altLang="en-US">
                          <a:latin typeface="Times New Roman" panose="02020603050405020304" pitchFamily="18" charset="0"/>
                          <a:cs typeface="Times New Roman" panose="02020603050405020304" pitchFamily="18" charset="0"/>
                        </a:rPr>
                        <a:t>）</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适合非正态分布数据</a:t>
                      </a:r>
                    </a:p>
                  </a:txBody>
                  <a:tcPr anchor="ctr"/>
                </a:tc>
                <a:extLst>
                  <a:ext uri="{0D108BD9-81ED-4DB2-BD59-A6C34878D82A}">
                    <a16:rowId xmlns:a16="http://schemas.microsoft.com/office/drawing/2014/main" val="10001"/>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旋转方法</a:t>
                      </a:r>
                    </a:p>
                  </a:txBody>
                  <a:tcPr anchor="ctr"/>
                </a:tc>
                <a:tc>
                  <a:txBody>
                    <a:bodyPr/>
                    <a:lstStyle/>
                    <a:p>
                      <a:pPr algn="ctr">
                        <a:buNone/>
                      </a:pPr>
                      <a:r>
                        <a:rPr lang="en-US" altLang="zh-CN">
                          <a:latin typeface="Times New Roman" panose="02020603050405020304" pitchFamily="18" charset="0"/>
                          <a:cs typeface="Times New Roman" panose="02020603050405020304" pitchFamily="18" charset="0"/>
                        </a:rPr>
                        <a:t>Oblimin</a:t>
                      </a:r>
                      <a:r>
                        <a:rPr lang="zh-CN" altLang="en-US">
                          <a:latin typeface="Times New Roman" panose="02020603050405020304" pitchFamily="18" charset="0"/>
                          <a:cs typeface="Times New Roman" panose="02020603050405020304" pitchFamily="18" charset="0"/>
                        </a:rPr>
                        <a:t>斜交旋转</a:t>
                      </a:r>
                    </a:p>
                  </a:txBody>
                  <a:tcPr anchor="ctr">
                    <a:lnB w="12700" cap="flat" cmpd="sng" algn="ctr">
                      <a:noFill/>
                      <a:prstDash val="solid"/>
                      <a:round/>
                      <a:headEnd type="none" w="med" len="med"/>
                      <a:tailEnd type="none" w="med" len="med"/>
                    </a:lnB>
                  </a:tcPr>
                </a:tc>
                <a:tc>
                  <a:txBody>
                    <a:bodyPr/>
                    <a:lstStyle/>
                    <a:p>
                      <a:pPr algn="ctr">
                        <a:buNone/>
                      </a:pPr>
                      <a:r>
                        <a:rPr lang="zh-CN" altLang="en-US">
                          <a:latin typeface="Times New Roman" panose="02020603050405020304" pitchFamily="18" charset="0"/>
                          <a:cs typeface="Times New Roman" panose="02020603050405020304" pitchFamily="18" charset="0"/>
                        </a:rPr>
                        <a:t>允许因子相关更符合实际</a:t>
                      </a:r>
                    </a:p>
                  </a:txBody>
                  <a:tcPr anchor="ctr"/>
                </a:tc>
                <a:extLst>
                  <a:ext uri="{0D108BD9-81ED-4DB2-BD59-A6C34878D82A}">
                    <a16:rowId xmlns:a16="http://schemas.microsoft.com/office/drawing/2014/main" val="10002"/>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适配度指标</a:t>
                      </a:r>
                    </a:p>
                  </a:txBody>
                  <a:tcPr anchor="ctr"/>
                </a:tc>
                <a:tc>
                  <a:txBody>
                    <a:bodyPr/>
                    <a:lstStyle/>
                    <a:p>
                      <a:pPr algn="ctr">
                        <a:buNone/>
                      </a:pPr>
                      <a:r>
                        <a:rPr lang="en-US" altLang="zh-CN" smtClean="0">
                          <a:latin typeface="Times New Roman" panose="02020603050405020304" pitchFamily="18" charset="0"/>
                          <a:cs typeface="Times New Roman" panose="02020603050405020304" pitchFamily="18" charset="0"/>
                        </a:rPr>
                        <a:t>RMSEA+TLI+BIC</a:t>
                      </a:r>
                      <a:endParaRPr lang="en-US" altLang="zh-CN">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tcPr>
                </a:tc>
                <a:tc>
                  <a:txBody>
                    <a:bodyPr/>
                    <a:lstStyle/>
                    <a:p>
                      <a:pPr algn="ctr">
                        <a:buNone/>
                      </a:pPr>
                      <a:r>
                        <a:rPr lang="zh-CN" altLang="en-US">
                          <a:latin typeface="Times New Roman" panose="02020603050405020304" pitchFamily="18" charset="0"/>
                          <a:cs typeface="Times New Roman" panose="02020603050405020304" pitchFamily="18" charset="0"/>
                        </a:rPr>
                        <a:t>综合评估绝对</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相对适配度</a:t>
                      </a:r>
                    </a:p>
                  </a:txBody>
                  <a:tcPr anchor="ctr"/>
                </a:tc>
                <a:extLst>
                  <a:ext uri="{0D108BD9-81ED-4DB2-BD59-A6C34878D82A}">
                    <a16:rowId xmlns:a16="http://schemas.microsoft.com/office/drawing/2014/main" val="10003"/>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因子载荷</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唯一性</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0.39</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0.40</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0.34</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0.46</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455535" y="964565"/>
            <a:ext cx="4076065" cy="4462760"/>
          </a:xfrm>
          <a:prstGeom prst="rect">
            <a:avLst/>
          </a:prstGeom>
        </p:spPr>
        <p:txBody>
          <a:bodyPr wrap="square">
            <a:spAutoFit/>
          </a:bodyPr>
          <a:lstStyle/>
          <a:p>
            <a:pPr marL="0" indent="0" algn="ctr">
              <a:spcAft>
                <a:spcPct val="60000"/>
              </a:spcAft>
            </a:pPr>
            <a:r>
              <a:rPr lang="zh-CN" altLang="en-US" sz="20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因子载荷最高（</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方差中能被潜在因子解释的</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比例</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smtClean="0">
                <a:solidFill>
                  <a:srgbClr val="000000"/>
                </a:solidFill>
                <a:latin typeface="微软雅黑" panose="020B0503020204020204" charset="-122"/>
                <a:ea typeface="微软雅黑" panose="020B0503020204020204" charset="-122"/>
                <a:cs typeface="微软雅黑" panose="020B0503020204020204" charset="-122"/>
              </a:rPr>
              <a:t>唯一性</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分析</a:t>
            </a:r>
          </a:p>
          <a:p>
            <a:pPr marL="0" indent="0">
              <a:spcBef>
                <a:spcPct val="0"/>
              </a:spcBef>
              <a:spcAft>
                <a:spcPct val="0"/>
              </a:spcAft>
            </a:pP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唯一性反映了题目方差中不能被潜在因子解释的部分。</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0.34</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），表明该题目受其他因素影响</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较小</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7314027" y="5326722"/>
            <a:ext cx="4411808" cy="1200329"/>
          </a:xfrm>
          <a:prstGeom prst="rect">
            <a:avLst/>
          </a:prstGeom>
        </p:spPr>
        <p:txBody>
          <a:bodyPr wrap="square">
            <a:spAutoFit/>
          </a:bodyPr>
          <a:lstStyle/>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=0.147</a:t>
            </a:r>
            <a:endPar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endParaRPr>
          </a:p>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=0.833</a:t>
            </a:r>
          </a:p>
          <a:p>
            <a:pPr marL="0" indent="0">
              <a:lnSpc>
                <a:spcPct val="150000"/>
              </a:lnSpc>
            </a:pP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=53</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1(MR1)</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2(MR2)</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(h²)</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0.71</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486910" cy="5410712"/>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endParaRPr lang="en-US" altLang="zh-CN" sz="1600" b="1"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smtClean="0">
                <a:solidFill>
                  <a:srgbClr val="000000"/>
                </a:solidFill>
                <a:latin typeface="微软雅黑" panose="020B0503020204020204" charset="-122"/>
                <a:ea typeface="微软雅黑" panose="020B0503020204020204" charset="-122"/>
                <a:cs typeface="微软雅黑" panose="020B0503020204020204" charset="-122"/>
              </a:rPr>
              <a:t>共同</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方差中能被两个因子共同解释的比例。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的方差可由这两个因子解释；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867410" y="6045246"/>
            <a:ext cx="7219950"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=0.067</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=0.965</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=61</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1(MR1)</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2(MR2)</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3(MR3)</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0.37</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2</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0.72</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3</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-0.04</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4</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0.69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5</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0.13</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6</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-0.03</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0.86</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7</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0.32</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0.47</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8</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0.40</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0.38</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9</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0.51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10</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0.74</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705350" cy="5903154"/>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关联性</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强（</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-0.04</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方差中能被三个因子共同解释的比例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的方差可由这三个因子解释；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15" name="文本框 14"/>
          <p:cNvSpPr txBox="1"/>
          <p:nvPr/>
        </p:nvSpPr>
        <p:spPr>
          <a:xfrm>
            <a:off x="867410" y="6023614"/>
            <a:ext cx="5594936"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=0.039</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=0.988</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=64</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模型对比分析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extLst>
              <p:ext uri="{D42A27DB-BD31-4B8C-83A1-F6EECF244321}">
                <p14:modId xmlns:p14="http://schemas.microsoft.com/office/powerpoint/2010/main" val="4082127726"/>
              </p:ext>
            </p:extLst>
          </p:nvPr>
        </p:nvGraphicFramePr>
        <p:xfrm>
          <a:off x="1657985" y="1209675"/>
          <a:ext cx="8730615" cy="3893820"/>
        </p:xfrm>
        <a:graphic>
          <a:graphicData uri="http://schemas.openxmlformats.org/drawingml/2006/table">
            <a:tbl>
              <a:tblPr firstRow="1" bandRow="1">
                <a:tableStyleId>{5C22544A-7EE6-4342-B048-85BDC9FD1C3A}</a:tableStyleId>
              </a:tblPr>
              <a:tblGrid>
                <a:gridCol w="2182654">
                  <a:extLst>
                    <a:ext uri="{9D8B030D-6E8A-4147-A177-3AD203B41FA5}">
                      <a16:colId xmlns:a16="http://schemas.microsoft.com/office/drawing/2014/main" val="20000"/>
                    </a:ext>
                  </a:extLst>
                </a:gridCol>
                <a:gridCol w="2182654">
                  <a:extLst>
                    <a:ext uri="{9D8B030D-6E8A-4147-A177-3AD203B41FA5}">
                      <a16:colId xmlns:a16="http://schemas.microsoft.com/office/drawing/2014/main" val="20001"/>
                    </a:ext>
                  </a:extLst>
                </a:gridCol>
                <a:gridCol w="2182653">
                  <a:extLst>
                    <a:ext uri="{9D8B030D-6E8A-4147-A177-3AD203B41FA5}">
                      <a16:colId xmlns:a16="http://schemas.microsoft.com/office/drawing/2014/main" val="20002"/>
                    </a:ext>
                  </a:extLst>
                </a:gridCol>
                <a:gridCol w="2182654">
                  <a:extLst>
                    <a:ext uri="{9D8B030D-6E8A-4147-A177-3AD203B41FA5}">
                      <a16:colId xmlns:a16="http://schemas.microsoft.com/office/drawing/2014/main" val="20003"/>
                    </a:ext>
                  </a:extLst>
                </a:gridCol>
              </a:tblGrid>
              <a:tr h="753745">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指标</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单因子</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双因子</a:t>
                      </a:r>
                    </a:p>
                  </a:txBody>
                  <a:tcPr marL="0" marR="0" marT="0" marB="0" anchor="ctr">
                    <a:solidFill>
                      <a:schemeClr val="accent4">
                        <a:lumMod val="75000"/>
                      </a:schemeClr>
                    </a:solidFill>
                  </a:tcPr>
                </a:tc>
                <a:tc>
                  <a:txBody>
                    <a:bodyPr/>
                    <a:lstStyle/>
                    <a:p>
                      <a:pPr marL="0" indent="0" algn="ct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二阶</a:t>
                      </a:r>
                      <a:endPar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RMSEA</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0.147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0.039</a:t>
                      </a:r>
                    </a:p>
                  </a:txBody>
                  <a:tcPr marL="0" marR="0" marT="0" marB="0" anchor="ctr"/>
                </a:tc>
                <a:extLst>
                  <a:ext uri="{0D108BD9-81ED-4DB2-BD59-A6C34878D82A}">
                    <a16:rowId xmlns:a16="http://schemas.microsoft.com/office/drawing/2014/main" val="10001"/>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TLI</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0.833</a:t>
                      </a:r>
                    </a:p>
                  </a:txBody>
                  <a:tcPr marL="0" marR="0" marT="0" marB="0" anchor="ctr">
                    <a:lnB w="12700" cap="flat" cmpd="sng" algn="ctr">
                      <a:noFill/>
                      <a:prstDash val="solid"/>
                      <a:round/>
                      <a:headEnd type="none" w="med" len="med"/>
                      <a:tailEnd type="none" w="med" len="med"/>
                    </a:lnB>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0.965</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0.988</a:t>
                      </a:r>
                    </a:p>
                  </a:txBody>
                  <a:tcPr marL="0" marR="0" marT="0" marB="0" anchor="ctr"/>
                </a:tc>
                <a:extLst>
                  <a:ext uri="{0D108BD9-81ED-4DB2-BD59-A6C34878D82A}">
                    <a16:rowId xmlns:a16="http://schemas.microsoft.com/office/drawing/2014/main" val="10002"/>
                  </a:ext>
                </a:extLst>
              </a:tr>
              <a:tr h="784860">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累计解释</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方差（</a:t>
                      </a:r>
                      <a:r>
                        <a:rPr lang="en-US" altLang="zh-CN"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53.000</a:t>
                      </a:r>
                    </a:p>
                  </a:txBody>
                  <a:tcPr marL="0" marR="0" marT="0" marB="0" anchor="ctr">
                    <a:lnT w="12700" cap="flat" cmpd="sng" algn="ctr">
                      <a:noFill/>
                      <a:prstDash val="solid"/>
                      <a:round/>
                      <a:headEnd type="none" w="med" len="med"/>
                      <a:tailEnd type="none" w="med" len="med"/>
                    </a:lnT>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61.000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64.000</a:t>
                      </a:r>
                    </a:p>
                  </a:txBody>
                  <a:tcPr marL="0" marR="0" marT="0" marB="0" anchor="ctr"/>
                </a:tc>
                <a:extLst>
                  <a:ext uri="{0D108BD9-81ED-4DB2-BD59-A6C34878D82A}">
                    <a16:rowId xmlns:a16="http://schemas.microsoft.com/office/drawing/2014/main" val="10003"/>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BIC</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497.260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-44.030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-79.300</a:t>
                      </a:r>
                    </a:p>
                  </a:txBody>
                  <a:tcPr marL="0" marR="0" marT="0" marB="0" anchor="ctr"/>
                </a:tc>
                <a:extLst>
                  <a:ext uri="{0D108BD9-81ED-4DB2-BD59-A6C34878D82A}">
                    <a16:rowId xmlns:a16="http://schemas.microsoft.com/office/drawing/2014/main" val="10004"/>
                  </a:ext>
                </a:extLst>
              </a:tr>
            </a:tbl>
          </a:graphicData>
        </a:graphic>
      </p:graphicFrame>
      <p:sp>
        <p:nvSpPr>
          <p:cNvPr id="11" name="五角星 10"/>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模型优劣对比</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Rplot"/>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37920" y="927100"/>
            <a:ext cx="7438390" cy="5775960"/>
          </a:xfrm>
          <a:prstGeom prst="rect">
            <a:avLst/>
          </a:prstGeom>
        </p:spPr>
      </p:pic>
      <p:sp>
        <p:nvSpPr>
          <p:cNvPr id="7" name="文本框 6"/>
          <p:cNvSpPr txBox="1"/>
          <p:nvPr/>
        </p:nvSpPr>
        <p:spPr>
          <a:xfrm>
            <a:off x="6684010" y="1430020"/>
            <a:ext cx="5080000" cy="3748719"/>
          </a:xfrm>
          <a:prstGeom prst="rect">
            <a:avLst/>
          </a:prstGeom>
        </p:spPr>
        <p:txBody>
          <a:bodyPr>
            <a:spAutoFit/>
          </a:bodyPr>
          <a:lstStyle/>
          <a:p>
            <a:pPr marL="0" indent="0">
              <a:lnSpc>
                <a:spcPct val="150000"/>
              </a:lnSpc>
              <a:spcAft>
                <a:spcPct val="60000"/>
              </a:spcAft>
            </a:pPr>
            <a:r>
              <a:rPr lang="zh-CN" altLang="en-US" b="1" i="0" smtClean="0">
                <a:solidFill>
                  <a:srgbClr val="000000"/>
                </a:solidFill>
                <a:latin typeface="Inter"/>
                <a:ea typeface="Inter"/>
              </a:rPr>
              <a:t>模型</a:t>
            </a:r>
            <a:r>
              <a:rPr lang="zh-CN" altLang="en-US" b="1" i="0">
                <a:solidFill>
                  <a:srgbClr val="000000"/>
                </a:solidFill>
                <a:latin typeface="Inter"/>
                <a:ea typeface="Inter"/>
              </a:rPr>
              <a:t>优势</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结构简单，易于解释</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在拟合度和解释能力间取得平衡</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三</a:t>
            </a:r>
            <a:r>
              <a:rPr lang="zh-CN" altLang="en-US" b="0" i="0" smtClean="0">
                <a:solidFill>
                  <a:srgbClr val="000000"/>
                </a:solidFill>
                <a:latin typeface="Inter"/>
                <a:ea typeface="Inter"/>
              </a:rPr>
              <a:t>因子（二阶）</a:t>
            </a:r>
            <a:r>
              <a:rPr lang="en-US" altLang="zh-CN" b="0" i="0" smtClean="0">
                <a:solidFill>
                  <a:srgbClr val="000000"/>
                </a:solidFill>
                <a:latin typeface="Inter"/>
                <a:ea typeface="Inter"/>
              </a:rPr>
              <a:t>:</a:t>
            </a:r>
            <a:r>
              <a:rPr lang="zh-CN" altLang="en-US" b="0" i="0">
                <a:solidFill>
                  <a:srgbClr val="000000"/>
                </a:solidFill>
                <a:latin typeface="Inter"/>
                <a:ea typeface="Inter"/>
              </a:rPr>
              <a:t>拟合度最佳，理论意义强</a:t>
            </a:r>
          </a:p>
          <a:p>
            <a:pPr marL="0" indent="0">
              <a:lnSpc>
                <a:spcPct val="150000"/>
              </a:lnSpc>
              <a:spcBef>
                <a:spcPct val="0"/>
              </a:spcBef>
              <a:spcAft>
                <a:spcPct val="0"/>
              </a:spcAft>
              <a:buFont typeface="Arial" panose="020B0604020202020204"/>
              <a:buChar char="•"/>
            </a:pPr>
            <a:endParaRPr lang="zh-CN" altLang="en-US" b="0" i="0">
              <a:solidFill>
                <a:srgbClr val="000000"/>
              </a:solidFill>
              <a:latin typeface="Inter"/>
              <a:ea typeface="Inter"/>
            </a:endParaRPr>
          </a:p>
          <a:p>
            <a:pPr marL="0" indent="0">
              <a:lnSpc>
                <a:spcPct val="150000"/>
              </a:lnSpc>
              <a:spcAft>
                <a:spcPct val="60000"/>
              </a:spcAft>
            </a:pPr>
            <a:r>
              <a:rPr lang="zh-CN" altLang="en-US" b="1" i="0">
                <a:solidFill>
                  <a:srgbClr val="000000"/>
                </a:solidFill>
                <a:latin typeface="Inter"/>
                <a:ea typeface="Inter"/>
              </a:rPr>
              <a:t>模型局限</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拟合度较差，因子区分度不足</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因子区分度有待</a:t>
            </a:r>
            <a:r>
              <a:rPr lang="zh-CN" altLang="en-US" b="0" i="0" smtClean="0">
                <a:solidFill>
                  <a:srgbClr val="000000"/>
                </a:solidFill>
                <a:latin typeface="Inter"/>
                <a:ea typeface="Inter"/>
              </a:rPr>
              <a:t>提高</a:t>
            </a:r>
            <a:endParaRPr lang="zh-CN" altLang="en-US" b="0" i="0">
              <a:solidFill>
                <a:srgbClr val="000000"/>
              </a:solidFill>
              <a:latin typeface="Inter"/>
              <a:ea typeface="Inter"/>
            </a:endParaRPr>
          </a:p>
        </p:txBody>
      </p:sp>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smtClean="0"/>
              <a:t>最终量表展示</a:t>
            </a:r>
            <a:endParaRPr lang="zh-CN" altLang="en-US" sz="3200"/>
          </a:p>
        </p:txBody>
      </p:sp>
      <p:pic>
        <p:nvPicPr>
          <p:cNvPr id="5" name="图片 4"/>
          <p:cNvPicPr>
            <a:picLocks noChangeAspect="1"/>
          </p:cNvPicPr>
          <p:nvPr/>
        </p:nvPicPr>
        <p:blipFill>
          <a:blip r:embed="rId2"/>
          <a:stretch>
            <a:fillRect/>
          </a:stretch>
        </p:blipFill>
        <p:spPr>
          <a:xfrm>
            <a:off x="838200" y="1547447"/>
            <a:ext cx="10186442" cy="2878107"/>
          </a:xfrm>
          <a:prstGeom prst="rect">
            <a:avLst/>
          </a:prstGeom>
        </p:spPr>
      </p:pic>
    </p:spTree>
    <p:extLst>
      <p:ext uri="{BB962C8B-B14F-4D97-AF65-F5344CB8AC3E}">
        <p14:creationId xmlns:p14="http://schemas.microsoft.com/office/powerpoint/2010/main" val="2173142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3440" y="890955"/>
            <a:ext cx="10058400" cy="5386090"/>
          </a:xfrm>
          <a:prstGeom prst="rect">
            <a:avLst/>
          </a:prstGeom>
        </p:spPr>
        <p:txBody>
          <a:bodyPr wrap="square">
            <a:spAutoFit/>
          </a:bodyPr>
          <a:lstStyle/>
          <a:p>
            <a:pPr>
              <a:lnSpc>
                <a:spcPct val="200000"/>
              </a:lnSpc>
            </a:pPr>
            <a:r>
              <a:rPr lang="zh-CN" altLang="en-US" sz="3200" b="1" smtClean="0">
                <a:latin typeface="宋体" panose="02010600030101010101" pitchFamily="2" charset="-122"/>
                <a:ea typeface="宋体" panose="02010600030101010101" pitchFamily="2" charset="-122"/>
              </a:rPr>
              <a:t>验证性因子分析</a:t>
            </a:r>
            <a:r>
              <a:rPr lang="zh-CN" altLang="en-US" sz="2000" smtClean="0">
                <a:latin typeface="宋体" panose="02010600030101010101" pitchFamily="2" charset="-122"/>
                <a:ea typeface="宋体" panose="02010600030101010101" pitchFamily="2" charset="-122"/>
              </a:rPr>
              <a:t>：</a:t>
            </a:r>
            <a:endParaRPr lang="en-US" altLang="zh-CN" sz="2000" smtClean="0">
              <a:latin typeface="宋体" panose="02010600030101010101" pitchFamily="2" charset="-122"/>
              <a:ea typeface="宋体" panose="02010600030101010101" pitchFamily="2" charset="-122"/>
            </a:endParaRPr>
          </a:p>
          <a:p>
            <a:pPr>
              <a:lnSpc>
                <a:spcPct val="200000"/>
              </a:lnSpc>
            </a:pPr>
            <a:r>
              <a:rPr lang="en-US" altLang="zh-CN" sz="2000" b="1" smtClean="0">
                <a:latin typeface="Times New Roman" panose="02020603050405020304" pitchFamily="18" charset="0"/>
                <a:ea typeface="宋体" panose="02010600030101010101" pitchFamily="2" charset="-122"/>
                <a:cs typeface="Times New Roman" panose="02020603050405020304" pitchFamily="18" charset="0"/>
              </a:rPr>
              <a:t>OpenMx</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semPlot</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包，用于绘制</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SEM</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（结构方程模型）路径</a:t>
            </a: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图</a:t>
            </a:r>
            <a:endParaRPr lang="en-US" altLang="zh-CN" sz="2000" b="1"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模型拟合指标：比较拟合指数（</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CFI</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Tucker-Lewis</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指数（</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TLI</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）、近似误差均方根（</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RMSEA</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）、标准化均方根误差（</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SRMR</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）、绘制路径</a:t>
            </a: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图</a:t>
            </a:r>
            <a:endParaRPr lang="en-US" altLang="zh-CN" sz="2000" b="1"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2000" smtClean="0">
                <a:latin typeface="宋体" panose="02010600030101010101" pitchFamily="2" charset="-122"/>
                <a:ea typeface="宋体" panose="02010600030101010101" pitchFamily="2" charset="-122"/>
              </a:rPr>
              <a:t>文</a:t>
            </a:r>
            <a:r>
              <a:rPr lang="zh-CN" altLang="en-US" sz="2000">
                <a:latin typeface="宋体" panose="02010600030101010101" pitchFamily="2" charset="-122"/>
                <a:ea typeface="宋体" panose="02010600030101010101" pitchFamily="2" charset="-122"/>
              </a:rPr>
              <a:t>中</a:t>
            </a:r>
            <a:r>
              <a:rPr lang="zh-CN" altLang="en-US" sz="2000" smtClean="0">
                <a:latin typeface="宋体" panose="02010600030101010101" pitchFamily="2" charset="-122"/>
                <a:ea typeface="宋体" panose="02010600030101010101" pitchFamily="2" charset="-122"/>
              </a:rPr>
              <a:t>使用</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（处理有序数据）和</a:t>
            </a:r>
            <a:r>
              <a:rPr lang="zh-CN" altLang="en-US" sz="2000" b="1">
                <a:latin typeface="宋体" panose="02010600030101010101" pitchFamily="2" charset="-122"/>
                <a:ea typeface="宋体" panose="02010600030101010101" pitchFamily="2" charset="-122"/>
              </a:rPr>
              <a:t>稳健最大似然估计</a:t>
            </a:r>
            <a:r>
              <a:rPr lang="zh-CN" altLang="en-US" sz="2000">
                <a:latin typeface="宋体" panose="02010600030101010101" pitchFamily="2" charset="-122"/>
                <a:ea typeface="宋体" panose="02010600030101010101" pitchFamily="2" charset="-122"/>
              </a:rPr>
              <a:t>（将有序数据视为连续数据</a:t>
            </a:r>
            <a:r>
              <a:rPr lang="zh-CN" altLang="en-US" sz="2000" smtClean="0">
                <a:latin typeface="宋体" panose="02010600030101010101" pitchFamily="2" charset="-122"/>
                <a:ea typeface="宋体" panose="02010600030101010101" pitchFamily="2" charset="-122"/>
              </a:rPr>
              <a:t>）两种方法验证</a:t>
            </a:r>
            <a:endParaRPr lang="en-US" altLang="zh-CN" sz="2000">
              <a:latin typeface="宋体" panose="02010600030101010101" pitchFamily="2" charset="-122"/>
              <a:ea typeface="宋体" panose="02010600030101010101" pitchFamily="2" charset="-122"/>
            </a:endParaRPr>
          </a:p>
          <a:p>
            <a:pPr>
              <a:lnSpc>
                <a:spcPct val="200000"/>
              </a:lnSpc>
            </a:pPr>
            <a:r>
              <a:rPr lang="zh-CN" altLang="en-US" sz="2000" smtClean="0">
                <a:latin typeface="宋体" panose="02010600030101010101" pitchFamily="2" charset="-122"/>
                <a:ea typeface="宋体" panose="02010600030101010101" pitchFamily="2" charset="-122"/>
              </a:rPr>
              <a:t>此次汇报时以</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a:t>
            </a:r>
            <a:r>
              <a:rPr lang="zh-CN" altLang="en-US" sz="2000" smtClean="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为</a:t>
            </a:r>
            <a:r>
              <a:rPr lang="zh-CN" altLang="en-US" sz="2000" smtClean="0">
                <a:latin typeface="宋体" panose="02010600030101010101" pitchFamily="2" charset="-122"/>
                <a:ea typeface="宋体" panose="02010600030101010101" pitchFamily="2" charset="-122"/>
              </a:rPr>
              <a:t>例，实际结果见输出，得到与文章内容相同的结论，即两种方法都得到了相同的量化结论</a:t>
            </a:r>
            <a:endParaRPr lang="zh-CN" altLang="en-US" sz="2000"/>
          </a:p>
        </p:txBody>
      </p:sp>
    </p:spTree>
    <p:extLst>
      <p:ext uri="{BB962C8B-B14F-4D97-AF65-F5344CB8AC3E}">
        <p14:creationId xmlns:p14="http://schemas.microsoft.com/office/powerpoint/2010/main" val="2335882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528" y="649074"/>
            <a:ext cx="11895851" cy="2095682"/>
          </a:xfrm>
          <a:prstGeom prst="rect">
            <a:avLst/>
          </a:prstGeom>
        </p:spPr>
      </p:pic>
      <p:pic>
        <p:nvPicPr>
          <p:cNvPr id="3" name="图片 2"/>
          <p:cNvPicPr>
            <a:picLocks noChangeAspect="1"/>
          </p:cNvPicPr>
          <p:nvPr/>
        </p:nvPicPr>
        <p:blipFill>
          <a:blip r:embed="rId3"/>
          <a:stretch>
            <a:fillRect/>
          </a:stretch>
        </p:blipFill>
        <p:spPr>
          <a:xfrm>
            <a:off x="86528" y="3044067"/>
            <a:ext cx="6561389" cy="2827265"/>
          </a:xfrm>
          <a:prstGeom prst="rect">
            <a:avLst/>
          </a:prstGeom>
        </p:spPr>
      </p:pic>
    </p:spTree>
    <p:extLst>
      <p:ext uri="{BB962C8B-B14F-4D97-AF65-F5344CB8AC3E}">
        <p14:creationId xmlns:p14="http://schemas.microsoft.com/office/powerpoint/2010/main" val="221341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1419212" y="2261884"/>
            <a:ext cx="3458058" cy="3467584"/>
          </a:xfrm>
          <a:prstGeom prst="rect">
            <a:avLst/>
          </a:prstGeom>
        </p:spPr>
      </p:pic>
      <p:grpSp>
        <p:nvGrpSpPr>
          <p:cNvPr id="8" name="组合 7"/>
          <p:cNvGrpSpPr/>
          <p:nvPr/>
        </p:nvGrpSpPr>
        <p:grpSpPr>
          <a:xfrm>
            <a:off x="4320397" y="1394058"/>
            <a:ext cx="3681722" cy="381348"/>
            <a:chOff x="3766482" y="6047749"/>
            <a:chExt cx="3681722" cy="381348"/>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780692" y="6047749"/>
              <a:ext cx="3667512"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15" name="图片 14"/>
          <p:cNvPicPr>
            <a:picLocks noChangeAspect="1"/>
          </p:cNvPicPr>
          <p:nvPr/>
        </p:nvPicPr>
        <p:blipFill>
          <a:blip r:embed="rId6"/>
          <a:stretch>
            <a:fillRect/>
          </a:stretch>
        </p:blipFill>
        <p:spPr>
          <a:xfrm>
            <a:off x="6517177" y="2186498"/>
            <a:ext cx="4555376" cy="3459445"/>
          </a:xfrm>
          <a:prstGeom prst="rect">
            <a:avLst/>
          </a:prstGeom>
        </p:spPr>
      </p:pic>
      <p:sp>
        <p:nvSpPr>
          <p:cNvPr id="5" name="矩形 4"/>
          <p:cNvSpPr/>
          <p:nvPr/>
        </p:nvSpPr>
        <p:spPr>
          <a:xfrm>
            <a:off x="2989385" y="4448908"/>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89384" y="3833447"/>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89384" y="321798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812" t="7466" r="3126"/>
          <a:stretch/>
        </p:blipFill>
        <p:spPr>
          <a:xfrm>
            <a:off x="1005840" y="482544"/>
            <a:ext cx="10495280" cy="5933851"/>
          </a:xfrm>
          <a:prstGeom prst="rect">
            <a:avLst/>
          </a:prstGeom>
        </p:spPr>
      </p:pic>
    </p:spTree>
    <p:extLst>
      <p:ext uri="{BB962C8B-B14F-4D97-AF65-F5344CB8AC3E}">
        <p14:creationId xmlns:p14="http://schemas.microsoft.com/office/powerpoint/2010/main" val="1707419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923330"/>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本文使用</a:t>
            </a:r>
            <a:r>
              <a:rPr lang="zh-CN" altLang="en-US" b="1" dirty="0">
                <a:latin typeface="宋体" panose="02010600030101010101" pitchFamily="2" charset="-122"/>
                <a:ea typeface="宋体" panose="02010600030101010101" pitchFamily="2" charset="-122"/>
              </a:rPr>
              <a:t>稳健的对角线加权最小二乘</a:t>
            </a:r>
            <a:r>
              <a:rPr lang="zh-CN" altLang="en-US" dirty="0">
                <a:latin typeface="宋体" panose="02010600030101010101" pitchFamily="2" charset="-122"/>
                <a:ea typeface="宋体" panose="02010600030101010101" pitchFamily="2" charset="-122"/>
              </a:rPr>
              <a:t>拟合了将数据视为有序的所有模型估计，为了评估模型，文章依赖于以下拟合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的推荐截止值</a:t>
            </a:r>
            <a:r>
              <a:rPr lang="en-US" altLang="zh-CN" smtClean="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RMSEA≤0.06,SRMR≤0.08,TLI≥0.95,CFI≥0.95</a:t>
            </a:r>
            <a:r>
              <a:rPr lang="zh-CN" altLang="en-US" dirty="0">
                <a:latin typeface="宋体" panose="02010600030101010101" pitchFamily="2" charset="-122"/>
                <a:ea typeface="宋体" panose="02010600030101010101" pitchFamily="2" charset="-122"/>
              </a:rPr>
              <a:t>。</a:t>
            </a:r>
          </a:p>
        </p:txBody>
      </p:sp>
      <p:grpSp>
        <p:nvGrpSpPr>
          <p:cNvPr id="6" name="组合 5"/>
          <p:cNvGrpSpPr/>
          <p:nvPr/>
        </p:nvGrpSpPr>
        <p:grpSpPr>
          <a:xfrm>
            <a:off x="4175760" y="1863600"/>
            <a:ext cx="3761101" cy="395492"/>
            <a:chOff x="3687103" y="6058767"/>
            <a:chExt cx="3761101" cy="395492"/>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687103" y="6084927"/>
              <a:ext cx="3761101"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5" name="图片 4" descr="251aa3ca8b7efe1a4a026daab52a3592"/>
          <p:cNvPicPr>
            <a:picLocks noChangeAspect="1"/>
          </p:cNvPicPr>
          <p:nvPr/>
        </p:nvPicPr>
        <p:blipFill>
          <a:blip r:embed="rId6"/>
          <a:stretch>
            <a:fillRect/>
          </a:stretch>
        </p:blipFill>
        <p:spPr>
          <a:xfrm>
            <a:off x="5099685" y="2233930"/>
            <a:ext cx="6667500" cy="3552825"/>
          </a:xfrm>
          <a:prstGeom prst="rect">
            <a:avLst/>
          </a:prstGeom>
        </p:spPr>
      </p:pic>
      <p:graphicFrame>
        <p:nvGraphicFramePr>
          <p:cNvPr id="8" name="表格 7"/>
          <p:cNvGraphicFramePr/>
          <p:nvPr>
            <p:custDataLst>
              <p:tags r:id="rId2"/>
            </p:custDataLst>
          </p:nvPr>
        </p:nvGraphicFramePr>
        <p:xfrm>
          <a:off x="1797050" y="2517775"/>
          <a:ext cx="2548890" cy="3017520"/>
        </p:xfrm>
        <a:graphic>
          <a:graphicData uri="http://schemas.openxmlformats.org/drawingml/2006/table">
            <a:tbl>
              <a:tblPr firstRow="1" bandRow="1">
                <a:tableStyleId>{5C22544A-7EE6-4342-B048-85BDC9FD1C3A}</a:tableStyleId>
              </a:tblPr>
              <a:tblGrid>
                <a:gridCol w="1219835">
                  <a:extLst>
                    <a:ext uri="{9D8B030D-6E8A-4147-A177-3AD203B41FA5}">
                      <a16:colId xmlns:a16="http://schemas.microsoft.com/office/drawing/2014/main" val="20000"/>
                    </a:ext>
                  </a:extLst>
                </a:gridCol>
                <a:gridCol w="1329055">
                  <a:extLst>
                    <a:ext uri="{9D8B030D-6E8A-4147-A177-3AD203B41FA5}">
                      <a16:colId xmlns:a16="http://schemas.microsoft.com/office/drawing/2014/main" val="20001"/>
                    </a:ext>
                  </a:extLst>
                </a:gridCol>
              </a:tblGrid>
              <a:tr h="502920">
                <a:tc>
                  <a:txBody>
                    <a:bodyPr/>
                    <a:lstStyle/>
                    <a:p>
                      <a:pPr algn="ctr">
                        <a:buNone/>
                      </a:pPr>
                      <a:r>
                        <a:rPr lang="zh-CN" altLang="en-US" b="1">
                          <a:ln>
                            <a:solidFill>
                              <a:schemeClr val="bg1">
                                <a:lumMod val="65000"/>
                              </a:schemeClr>
                            </a:solidFill>
                          </a:ln>
                          <a:solidFill>
                            <a:schemeClr val="tx1"/>
                          </a:solidFill>
                        </a:rPr>
                        <a:t>指标</a:t>
                      </a:r>
                    </a:p>
                  </a:txBody>
                  <a:tcPr>
                    <a:lnB w="12700" cmpd="sng">
                      <a:solidFill>
                        <a:schemeClr val="tx1"/>
                      </a:solidFill>
                      <a:prstDash val="solid"/>
                    </a:lnB>
                    <a:noFill/>
                  </a:tcPr>
                </a:tc>
                <a:tc>
                  <a:txBody>
                    <a:bodyPr/>
                    <a:lstStyle/>
                    <a:p>
                      <a:pPr algn="ctr">
                        <a:buNone/>
                      </a:pPr>
                      <a:r>
                        <a:rPr lang="zh-CN" altLang="en-US" b="1">
                          <a:ln>
                            <a:solidFill>
                              <a:schemeClr val="bg1">
                                <a:lumMod val="65000"/>
                              </a:schemeClr>
                            </a:solidFill>
                          </a:ln>
                          <a:solidFill>
                            <a:schemeClr val="tx1"/>
                          </a:solidFill>
                        </a:rPr>
                        <a:t>原始值</a:t>
                      </a:r>
                    </a:p>
                  </a:txBody>
                  <a:tcPr>
                    <a:lnB w="12700" cmpd="sng">
                      <a:solidFill>
                        <a:schemeClr val="tx1"/>
                      </a:solidFill>
                      <a:prstDash val="solid"/>
                    </a:lnB>
                    <a:noFill/>
                  </a:tcPr>
                </a:tc>
                <a:extLst>
                  <a:ext uri="{0D108BD9-81ED-4DB2-BD59-A6C34878D82A}">
                    <a16:rowId xmlns:a16="http://schemas.microsoft.com/office/drawing/2014/main" val="10000"/>
                  </a:ext>
                </a:extLst>
              </a:tr>
              <a:tr h="502920">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4170</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502920">
                <a:tc>
                  <a:txBody>
                    <a:bodyPr/>
                    <a:lstStyle/>
                    <a:p>
                      <a:pPr algn="ctr">
                        <a:buNone/>
                      </a:pPr>
                      <a:r>
                        <a:rPr lang="en-US" altLang="zh-CN">
                          <a:ln>
                            <a:solidFill>
                              <a:schemeClr val="bg1">
                                <a:lumMod val="65000"/>
                              </a:schemeClr>
                            </a:solidFill>
                          </a:ln>
                          <a:solidFill>
                            <a:schemeClr val="bg1">
                              <a:lumMod val="50000"/>
                            </a:schemeClr>
                          </a:solidFill>
                        </a:rPr>
                        <a:t>CFI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0.878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502920">
                <a:tc>
                  <a:txBody>
                    <a:bodyPr/>
                    <a:lstStyle/>
                    <a:p>
                      <a:pPr algn="ctr">
                        <a:buNone/>
                      </a:pPr>
                      <a:r>
                        <a:rPr lang="en-US" altLang="zh-CN">
                          <a:ln>
                            <a:solidFill>
                              <a:schemeClr val="bg1">
                                <a:lumMod val="65000"/>
                              </a:schemeClr>
                            </a:solidFill>
                          </a:ln>
                          <a:solidFill>
                            <a:schemeClr val="bg1">
                              <a:lumMod val="50000"/>
                            </a:schemeClr>
                          </a:solidFill>
                        </a:rPr>
                        <a:t>TLI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0.796</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502920">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0.175</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r h="502920">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sp>
        <p:nvSpPr>
          <p:cNvPr id="15" name="矩形 14"/>
          <p:cNvSpPr/>
          <p:nvPr/>
        </p:nvSpPr>
        <p:spPr>
          <a:xfrm>
            <a:off x="3071495" y="3508132"/>
            <a:ext cx="1274445" cy="2023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5"/>
          <a:stretch>
            <a:fillRect/>
          </a:stretch>
        </p:blipFill>
        <p:spPr>
          <a:xfrm>
            <a:off x="6597002" y="1813988"/>
            <a:ext cx="3877597" cy="3975188"/>
          </a:xfrm>
          <a:prstGeom prst="rect">
            <a:avLst/>
          </a:prstGeom>
        </p:spPr>
      </p:pic>
      <p:pic>
        <p:nvPicPr>
          <p:cNvPr id="16" name="图片 15"/>
          <p:cNvPicPr>
            <a:picLocks noChangeAspect="1"/>
          </p:cNvPicPr>
          <p:nvPr/>
        </p:nvPicPr>
        <p:blipFill>
          <a:blip r:embed="rId6"/>
          <a:stretch>
            <a:fillRect/>
          </a:stretch>
        </p:blipFill>
        <p:spPr>
          <a:xfrm>
            <a:off x="1419212" y="1921756"/>
            <a:ext cx="3396628" cy="3544737"/>
          </a:xfrm>
          <a:prstGeom prst="rect">
            <a:avLst/>
          </a:prstGeom>
        </p:spPr>
      </p:pic>
      <p:sp>
        <p:nvSpPr>
          <p:cNvPr id="13" name="矩形 12"/>
          <p:cNvSpPr/>
          <p:nvPr/>
        </p:nvSpPr>
        <p:spPr>
          <a:xfrm>
            <a:off x="2908104" y="415270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graphicFrame>
        <p:nvGraphicFramePr>
          <p:cNvPr id="5" name="表格 4"/>
          <p:cNvGraphicFramePr/>
          <p:nvPr>
            <p:custDataLst>
              <p:tags r:id="rId2"/>
            </p:custDataLst>
            <p:extLst>
              <p:ext uri="{D42A27DB-BD31-4B8C-83A1-F6EECF244321}">
                <p14:modId xmlns:p14="http://schemas.microsoft.com/office/powerpoint/2010/main" val="1290948057"/>
              </p:ext>
            </p:extLst>
          </p:nvPr>
        </p:nvGraphicFramePr>
        <p:xfrm>
          <a:off x="1737360" y="2288973"/>
          <a:ext cx="3743960" cy="3617598"/>
        </p:xfrm>
        <a:graphic>
          <a:graphicData uri="http://schemas.openxmlformats.org/drawingml/2006/table">
            <a:tbl>
              <a:tblPr firstRow="1" bandRow="1">
                <a:tableStyleId>{5C22544A-7EE6-4342-B048-85BDC9FD1C3A}</a:tableStyleId>
              </a:tblPr>
              <a:tblGrid>
                <a:gridCol w="1791766">
                  <a:extLst>
                    <a:ext uri="{9D8B030D-6E8A-4147-A177-3AD203B41FA5}">
                      <a16:colId xmlns:a16="http://schemas.microsoft.com/office/drawing/2014/main" val="20000"/>
                    </a:ext>
                  </a:extLst>
                </a:gridCol>
                <a:gridCol w="1952194">
                  <a:extLst>
                    <a:ext uri="{9D8B030D-6E8A-4147-A177-3AD203B41FA5}">
                      <a16:colId xmlns:a16="http://schemas.microsoft.com/office/drawing/2014/main" val="20001"/>
                    </a:ext>
                  </a:extLst>
                </a:gridCol>
              </a:tblGrid>
              <a:tr h="602933">
                <a:tc>
                  <a:txBody>
                    <a:bodyPr/>
                    <a:lstStyle/>
                    <a:p>
                      <a:pPr algn="ctr">
                        <a:buNone/>
                      </a:pPr>
                      <a:r>
                        <a:rPr lang="zh-CN" altLang="en-US" b="1">
                          <a:ln>
                            <a:solidFill>
                              <a:schemeClr val="bg1">
                                <a:lumMod val="65000"/>
                              </a:schemeClr>
                            </a:solidFill>
                          </a:ln>
                          <a:solidFill>
                            <a:schemeClr val="tx1"/>
                          </a:solidFill>
                        </a:rPr>
                        <a:t>指标</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b="1">
                          <a:ln>
                            <a:solidFill>
                              <a:schemeClr val="bg1">
                                <a:lumMod val="65000"/>
                              </a:schemeClr>
                            </a:solidFill>
                          </a:ln>
                          <a:solidFill>
                            <a:schemeClr val="tx1"/>
                          </a:solidFill>
                        </a:rPr>
                        <a:t>结果值</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2933">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²/df</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59.98</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602933">
                <a:tc>
                  <a:txBody>
                    <a:bodyPr/>
                    <a:lstStyle/>
                    <a:p>
                      <a:pPr algn="ctr">
                        <a:buNone/>
                      </a:pPr>
                      <a:r>
                        <a:rPr lang="en-US" altLang="zh-CN">
                          <a:ln>
                            <a:solidFill>
                              <a:schemeClr val="bg1">
                                <a:lumMod val="65000"/>
                              </a:schemeClr>
                            </a:solidFill>
                          </a:ln>
                          <a:solidFill>
                            <a:schemeClr val="bg1">
                              <a:lumMod val="50000"/>
                            </a:schemeClr>
                          </a:solidFill>
                        </a:rPr>
                        <a:t>CFI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0.986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602933">
                <a:tc>
                  <a:txBody>
                    <a:bodyPr/>
                    <a:lstStyle/>
                    <a:p>
                      <a:pPr algn="ctr">
                        <a:buNone/>
                      </a:pPr>
                      <a:r>
                        <a:rPr lang="en-US" altLang="zh-CN">
                          <a:ln>
                            <a:solidFill>
                              <a:schemeClr val="bg1">
                                <a:lumMod val="65000"/>
                              </a:schemeClr>
                            </a:solidFill>
                          </a:ln>
                          <a:solidFill>
                            <a:schemeClr val="bg1">
                              <a:lumMod val="50000"/>
                            </a:schemeClr>
                          </a:solidFill>
                        </a:rPr>
                        <a:t>TLI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0.974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602933">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0.063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602933">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ap="flat" cmpd="sng" algn="ctr">
                      <a:no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0.025</a:t>
                      </a:r>
                    </a:p>
                  </a:txBody>
                  <a:tcPr>
                    <a:lnT w="12700" cap="flat" cmpd="sng" algn="ctr">
                      <a:noFill/>
                      <a:prstDash val="solid"/>
                      <a:round/>
                      <a:headEnd type="none" w="med" len="med"/>
                      <a:tailEnd type="none" w="med" len="me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pic>
        <p:nvPicPr>
          <p:cNvPr id="6" name="图片 5" descr="e22b8ceae83f0fe08c10cf37f7a8ad2b"/>
          <p:cNvPicPr>
            <a:picLocks noChangeAspect="1"/>
          </p:cNvPicPr>
          <p:nvPr/>
        </p:nvPicPr>
        <p:blipFill>
          <a:blip r:embed="rId6"/>
          <a:stretch>
            <a:fillRect/>
          </a:stretch>
        </p:blipFill>
        <p:spPr>
          <a:xfrm>
            <a:off x="6605905" y="2087245"/>
            <a:ext cx="4305300" cy="3832860"/>
          </a:xfrm>
          <a:prstGeom prst="rect">
            <a:avLst/>
          </a:prstGeom>
        </p:spPr>
      </p:pic>
      <p:sp>
        <p:nvSpPr>
          <p:cNvPr id="13" name="矩形 12"/>
          <p:cNvSpPr/>
          <p:nvPr/>
        </p:nvSpPr>
        <p:spPr>
          <a:xfrm>
            <a:off x="4035864" y="454894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827126" y="4095089"/>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2063968" y="4200929"/>
            <a:ext cx="9066068" cy="507831"/>
          </a:xfrm>
          <a:prstGeom prst="rect">
            <a:avLst/>
          </a:prstGeom>
          <a:noFill/>
        </p:spPr>
        <p:txBody>
          <a:bodyPr wrap="square">
            <a:spAutoFit/>
          </a:bodyPr>
          <a:lstStyle/>
          <a:p>
            <a:pP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r=0.78,p&lt;0.001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733694" y="4113160"/>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733694" y="4219000"/>
            <a:ext cx="9066068" cy="507831"/>
          </a:xfrm>
          <a:prstGeom prst="rect">
            <a:avLst/>
          </a:prstGeom>
          <a:noFill/>
        </p:spPr>
        <p:txBody>
          <a:bodyPr wrap="square">
            <a:spAutoFit/>
          </a:bodyPr>
          <a:lstStyle/>
          <a:p>
            <a:pPr algn="ct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a:t>
            </a:r>
            <a:r>
              <a:rPr lang="en-US" altLang="zh-CN">
                <a:solidFill>
                  <a:schemeClr val="bg1"/>
                </a:solidFill>
                <a:latin typeface="宋体" panose="02010600030101010101" pitchFamily="2" charset="-122"/>
                <a:ea typeface="宋体" panose="02010600030101010101" pitchFamily="2" charset="-122"/>
              </a:rPr>
              <a:t>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612776" y="998822"/>
            <a:ext cx="6157302" cy="4247317"/>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考虑到单因素模型的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不良拟合</a:t>
            </a:r>
            <a:r>
              <a:rPr lang="zh-CN" altLang="en-US" dirty="0">
                <a:latin typeface="宋体" panose="02010600030101010101" pitchFamily="2" charset="-122"/>
                <a:ea typeface="宋体" panose="02010600030101010101" pitchFamily="2" charset="-122"/>
              </a:rPr>
              <a:t>和双因素模型的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高因子</a:t>
            </a:r>
            <a:r>
              <a:rPr lang="zh-CN" altLang="en-US">
                <a:solidFill>
                  <a:schemeClr val="bg1"/>
                </a:solidFill>
                <a:highlight>
                  <a:srgbClr val="006A44"/>
                </a:highlight>
                <a:latin typeface="宋体" panose="02010600030101010101" pitchFamily="2" charset="-122"/>
                <a:ea typeface="宋体" panose="02010600030101010101" pitchFamily="2" charset="-122"/>
              </a:rPr>
              <a:t>相关性</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决定将大流行疲劳建模为二阶潜在构</a:t>
            </a:r>
            <a:r>
              <a:rPr lang="zh-CN" altLang="en-US">
                <a:latin typeface="宋体" panose="02010600030101010101" pitchFamily="2" charset="-122"/>
                <a:ea typeface="宋体" panose="02010600030101010101" pitchFamily="2" charset="-122"/>
              </a:rPr>
              <a:t>念</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并</a:t>
            </a:r>
            <a:r>
              <a:rPr lang="zh-CN" altLang="en-US" dirty="0">
                <a:latin typeface="宋体" panose="02010600030101010101" pitchFamily="2" charset="-122"/>
                <a:ea typeface="宋体" panose="02010600030101010101" pitchFamily="2" charset="-122"/>
              </a:rPr>
              <a:t>将信息和行为疲劳作为一阶</a:t>
            </a:r>
            <a:r>
              <a:rPr lang="zh-CN" altLang="en-US">
                <a:latin typeface="宋体" panose="02010600030101010101" pitchFamily="2" charset="-122"/>
                <a:ea typeface="宋体" panose="02010600030101010101" pitchFamily="2" charset="-122"/>
              </a:rPr>
              <a:t>子</a:t>
            </a:r>
            <a:r>
              <a:rPr lang="zh-CN" altLang="en-US" smtClean="0">
                <a:latin typeface="宋体" panose="02010600030101010101" pitchFamily="2" charset="-122"/>
                <a:ea typeface="宋体" panose="02010600030101010101" pitchFamily="2" charset="-122"/>
              </a:rPr>
              <a:t>因子</a:t>
            </a:r>
            <a:endParaRPr lang="en-US" altLang="zh-CN" smtClean="0">
              <a:latin typeface="宋体" panose="02010600030101010101" pitchFamily="2" charset="-122"/>
              <a:ea typeface="宋体" panose="02010600030101010101" pitchFamily="2" charset="-122"/>
            </a:endParaRPr>
          </a:p>
          <a:p>
            <a:pPr>
              <a:lnSpc>
                <a:spcPct val="150000"/>
              </a:lnSpc>
            </a:pP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二</a:t>
            </a:r>
            <a:r>
              <a:rPr lang="zh-CN" altLang="en-US">
                <a:latin typeface="宋体" panose="02010600030101010101" pitchFamily="2" charset="-122"/>
                <a:ea typeface="宋体" panose="02010600030101010101" pitchFamily="2" charset="-122"/>
              </a:rPr>
              <a:t>阶模型在统计上与双因素模型相同，因此较好地拟合了数据，并有两个优点</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它</a:t>
            </a:r>
            <a:r>
              <a:rPr lang="zh-CN" altLang="en-US">
                <a:latin typeface="宋体" panose="02010600030101010101" pitchFamily="2" charset="-122"/>
                <a:ea typeface="宋体" panose="02010600030101010101" pitchFamily="2" charset="-122"/>
              </a:rPr>
              <a:t>允许将信息疲劳和行为疲劳因素组合成大流行疲劳，作为一个平均和简约的衡量</a:t>
            </a:r>
            <a:r>
              <a:rPr lang="zh-CN" altLang="en-US" smtClean="0">
                <a:latin typeface="宋体" panose="02010600030101010101" pitchFamily="2" charset="-122"/>
                <a:ea typeface="宋体" panose="02010600030101010101" pitchFamily="2" charset="-122"/>
              </a:rPr>
              <a:t>标准</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同时</a:t>
            </a:r>
            <a:r>
              <a:rPr lang="zh-CN" altLang="en-US">
                <a:latin typeface="宋体" panose="02010600030101010101" pitchFamily="2" charset="-122"/>
                <a:ea typeface="宋体" panose="02010600030101010101" pitchFamily="2" charset="-122"/>
              </a:rPr>
              <a:t>可以分别探索这两个因素与其他变量的关系</a:t>
            </a:r>
          </a:p>
          <a:p>
            <a:pPr>
              <a:lnSpc>
                <a:spcPct val="150000"/>
              </a:lnSpc>
            </a:pPr>
            <a:endParaRPr lang="zh-CN" altLang="en-US" dirty="0">
              <a:latin typeface="宋体" panose="02010600030101010101" pitchFamily="2" charset="-122"/>
              <a:ea typeface="宋体" panose="02010600030101010101" pitchFamily="2" charset="-122"/>
            </a:endParaRPr>
          </a:p>
        </p:txBody>
      </p:sp>
      <p:pic>
        <p:nvPicPr>
          <p:cNvPr id="24" name="图片 23"/>
          <p:cNvPicPr>
            <a:picLocks noChangeAspect="1"/>
          </p:cNvPicPr>
          <p:nvPr/>
        </p:nvPicPr>
        <p:blipFill rotWithShape="1">
          <a:blip r:embed="rId5"/>
          <a:srcRect l="6288" r="12108"/>
          <a:stretch>
            <a:fillRect/>
          </a:stretch>
        </p:blipFill>
        <p:spPr>
          <a:xfrm>
            <a:off x="6724987" y="1304925"/>
            <a:ext cx="5217458" cy="4235888"/>
          </a:xfrm>
          <a:prstGeom prst="rect">
            <a:avLst/>
          </a:prstGeom>
        </p:spPr>
      </p:pic>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6023" y="590895"/>
            <a:ext cx="6264183" cy="5570703"/>
          </a:xfrm>
          <a:prstGeom prst="rect">
            <a:avLst/>
          </a:prstGeom>
        </p:spPr>
      </p:pic>
    </p:spTree>
    <p:extLst>
      <p:ext uri="{BB962C8B-B14F-4D97-AF65-F5344CB8AC3E}">
        <p14:creationId xmlns:p14="http://schemas.microsoft.com/office/powerpoint/2010/main" val="296540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4802" y="692138"/>
            <a:ext cx="6802622" cy="5566447"/>
          </a:xfrm>
          <a:prstGeom prst="rect">
            <a:avLst/>
          </a:prstGeom>
        </p:spPr>
      </p:pic>
    </p:spTree>
    <p:extLst>
      <p:ext uri="{BB962C8B-B14F-4D97-AF65-F5344CB8AC3E}">
        <p14:creationId xmlns:p14="http://schemas.microsoft.com/office/powerpoint/2010/main" val="245409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16628" t="6909" r="19397" b="7151"/>
          <a:stretch>
            <a:fillRect/>
          </a:stretch>
        </p:blipFill>
        <p:spPr>
          <a:xfrm>
            <a:off x="6455664" y="0"/>
            <a:ext cx="5649976" cy="6755198"/>
          </a:xfrm>
          <a:prstGeom prst="rect">
            <a:avLst/>
          </a:prstGeom>
        </p:spPr>
      </p:pic>
      <p:sp>
        <p:nvSpPr>
          <p:cNvPr id="3" name="矩形 2"/>
          <p:cNvSpPr/>
          <p:nvPr/>
        </p:nvSpPr>
        <p:spPr>
          <a:xfrm>
            <a:off x="333286" y="200343"/>
            <a:ext cx="6354901" cy="2185214"/>
          </a:xfrm>
          <a:prstGeom prst="rect">
            <a:avLst/>
          </a:prstGeom>
        </p:spPr>
        <p:txBody>
          <a:bodyPr wrap="square">
            <a:spAutoFit/>
          </a:bodyPr>
          <a:lstStyle/>
          <a:p>
            <a:r>
              <a:rPr lang="zh-CN" altLang="en-US"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rPr>
              <a:t>验证文中取值范围</a:t>
            </a:r>
            <a:endParaRPr lang="en-US" altLang="zh-CN"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丹麦</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(RMSEA=0.03-0.15,SRMR=0.02-0.05,TLI=0.93-1,CFI=0.96-1)</a:t>
            </a:r>
          </a:p>
          <a:p>
            <a:pPr>
              <a:lnSpc>
                <a:spcPct val="150000"/>
              </a:lnSpc>
            </a:pPr>
            <a:r>
              <a:rPr lang="zh-CN" altLang="en-US" smtClean="0">
                <a:latin typeface="Times New Roman" panose="02020603050405020304" pitchFamily="18" charset="0"/>
                <a:ea typeface="宋体" panose="02010600030101010101" pitchFamily="2" charset="-122"/>
                <a:cs typeface="Times New Roman" panose="02020603050405020304" pitchFamily="18" charset="0"/>
              </a:rPr>
              <a:t>德国</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(RMSEA=0.03-0.11,SRMR=0.02-0.04,TLI=0.95-1,CFI=0.98-1</a:t>
            </a: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141" y="2393146"/>
            <a:ext cx="5234462" cy="4362052"/>
          </a:xfrm>
          <a:prstGeom prst="rect">
            <a:avLst/>
          </a:prstGeom>
        </p:spPr>
      </p:pic>
      <p:sp>
        <p:nvSpPr>
          <p:cNvPr id="5" name="五角星 4"/>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屏幕截图 2025-06-13 234002"/>
          <p:cNvPicPr>
            <a:picLocks noChangeAspect="1"/>
          </p:cNvPicPr>
          <p:nvPr/>
        </p:nvPicPr>
        <p:blipFill>
          <a:blip r:embed="rId5"/>
          <a:stretch>
            <a:fillRect/>
          </a:stretch>
        </p:blipFill>
        <p:spPr>
          <a:xfrm>
            <a:off x="160020" y="1042035"/>
            <a:ext cx="6191885" cy="3134311"/>
          </a:xfrm>
          <a:prstGeom prst="rect">
            <a:avLst/>
          </a:prstGeom>
        </p:spPr>
      </p:pic>
      <p:pic>
        <p:nvPicPr>
          <p:cNvPr id="11" name="图片 10" descr="屏幕截图 2025-06-13 234101"/>
          <p:cNvPicPr>
            <a:picLocks noChangeAspect="1"/>
          </p:cNvPicPr>
          <p:nvPr/>
        </p:nvPicPr>
        <p:blipFill>
          <a:blip r:embed="rId6"/>
          <a:stretch>
            <a:fillRect/>
          </a:stretch>
        </p:blipFill>
        <p:spPr>
          <a:xfrm>
            <a:off x="6597002" y="1071196"/>
            <a:ext cx="5426710" cy="2990215"/>
          </a:xfrm>
          <a:prstGeom prst="rect">
            <a:avLst/>
          </a:prstGeom>
        </p:spPr>
      </p:pic>
      <p:sp>
        <p:nvSpPr>
          <p:cNvPr id="13" name="文本框 12"/>
          <p:cNvSpPr txBox="1"/>
          <p:nvPr/>
        </p:nvSpPr>
        <p:spPr>
          <a:xfrm>
            <a:off x="1337297" y="4354473"/>
            <a:ext cx="9360610" cy="2169825"/>
          </a:xfrm>
          <a:prstGeom prst="rect">
            <a:avLst/>
          </a:prstGeom>
          <a:solidFill>
            <a:srgbClr val="C9E5B4"/>
          </a:solidFill>
        </p:spPr>
        <p:txBody>
          <a:bodyPr wrap="square" rtlCol="0">
            <a:spAutoFit/>
          </a:bodyPr>
          <a:lstStyle/>
          <a:p>
            <a:pPr>
              <a:lnSpc>
                <a:spcPct val="150000"/>
              </a:lnSpc>
            </a:pPr>
            <a:r>
              <a:rPr lang="zh-CN" altLang="en-US" smtClean="0"/>
              <a:t>所有项目标准化载荷</a:t>
            </a:r>
            <a:r>
              <a:rPr lang="en-US" altLang="zh-CN" smtClean="0"/>
              <a:t>&gt;0.67</a:t>
            </a:r>
            <a:r>
              <a:rPr lang="zh-CN" altLang="en-US" smtClean="0"/>
              <a:t>，说明量表项目能有效测量对应潜变量</a:t>
            </a:r>
            <a:endParaRPr lang="en-US" altLang="zh-CN" smtClean="0"/>
          </a:p>
          <a:p>
            <a:pPr>
              <a:lnSpc>
                <a:spcPct val="150000"/>
              </a:lnSpc>
            </a:pPr>
            <a:r>
              <a:rPr lang="zh-CN" altLang="en-US" smtClean="0"/>
              <a:t>信息疲劳</a:t>
            </a:r>
            <a:r>
              <a:rPr lang="en-US" altLang="zh-CN" smtClean="0"/>
              <a:t>(IF)</a:t>
            </a:r>
            <a:r>
              <a:rPr lang="zh-CN" altLang="en-US" smtClean="0"/>
              <a:t>的因子载荷</a:t>
            </a:r>
            <a:r>
              <a:rPr lang="en-US" altLang="zh-CN" smtClean="0"/>
              <a:t>(0.69-0.90)</a:t>
            </a:r>
            <a:r>
              <a:rPr lang="zh-CN" altLang="en-US" smtClean="0"/>
              <a:t>普遍高于行为疲劳</a:t>
            </a:r>
            <a:r>
              <a:rPr lang="en-US" altLang="zh-CN" smtClean="0"/>
              <a:t>(BF)(0.67-0.75)</a:t>
            </a:r>
          </a:p>
          <a:p>
            <a:pPr>
              <a:lnSpc>
                <a:spcPct val="150000"/>
              </a:lnSpc>
            </a:pPr>
            <a:r>
              <a:rPr lang="zh-CN" altLang="en-US" smtClean="0"/>
              <a:t>高阶因子</a:t>
            </a:r>
            <a:r>
              <a:rPr lang="en-US" altLang="zh-CN" smtClean="0"/>
              <a:t>PF</a:t>
            </a:r>
            <a:r>
              <a:rPr lang="zh-CN" altLang="en-US" smtClean="0"/>
              <a:t>对两个一阶因子的载荷均为</a:t>
            </a:r>
            <a:r>
              <a:rPr lang="en-US" altLang="zh-CN" smtClean="0"/>
              <a:t>0.83</a:t>
            </a:r>
            <a:r>
              <a:rPr lang="zh-CN" altLang="en-US" smtClean="0"/>
              <a:t>，说明</a:t>
            </a:r>
            <a:r>
              <a:rPr lang="en-US" altLang="zh-CN" smtClean="0"/>
              <a:t>68.9%</a:t>
            </a:r>
            <a:r>
              <a:rPr lang="zh-CN" altLang="en-US" smtClean="0"/>
              <a:t>的方差</a:t>
            </a:r>
            <a:r>
              <a:rPr lang="en-US" altLang="zh-CN" smtClean="0"/>
              <a:t>(0.83</a:t>
            </a:r>
            <a:r>
              <a:rPr lang="en-US" altLang="en-US" smtClean="0"/>
              <a:t>²</a:t>
            </a:r>
            <a:r>
              <a:rPr lang="en-US" altLang="zh-CN" smtClean="0"/>
              <a:t>)</a:t>
            </a:r>
            <a:r>
              <a:rPr lang="zh-CN" altLang="en-US" smtClean="0"/>
              <a:t>可被高阶因子解释</a:t>
            </a:r>
            <a:endParaRPr lang="en-US" altLang="zh-CN" smtClean="0"/>
          </a:p>
          <a:p>
            <a:pPr>
              <a:lnSpc>
                <a:spcPct val="150000"/>
              </a:lnSpc>
            </a:pPr>
            <a:r>
              <a:rPr lang="en-US" altLang="zh-CN" smtClean="0"/>
              <a:t>χ</a:t>
            </a:r>
            <a:r>
              <a:rPr lang="en-US" altLang="en-US" smtClean="0"/>
              <a:t>²</a:t>
            </a:r>
            <a:r>
              <a:rPr lang="en-US" altLang="zh-CN" smtClean="0"/>
              <a:t>/df=7.84&gt;5</a:t>
            </a:r>
            <a:r>
              <a:rPr lang="zh-CN" altLang="en-US" smtClean="0"/>
              <a:t>，</a:t>
            </a:r>
            <a:r>
              <a:rPr lang="en-US" altLang="zh-CN" smtClean="0"/>
              <a:t>RMSEA</a:t>
            </a:r>
            <a:r>
              <a:rPr lang="zh-CN" altLang="en-US" smtClean="0"/>
              <a:t>的</a:t>
            </a:r>
            <a:r>
              <a:rPr lang="en-US" altLang="zh-CN" smtClean="0"/>
              <a:t>90%CI</a:t>
            </a:r>
            <a:r>
              <a:rPr lang="zh-CN" altLang="en-US" smtClean="0"/>
              <a:t>上限接近</a:t>
            </a:r>
            <a:r>
              <a:rPr lang="en-US" altLang="zh-CN" smtClean="0"/>
              <a:t>0.1</a:t>
            </a:r>
            <a:r>
              <a:rPr lang="zh-CN" altLang="en-US" smtClean="0"/>
              <a:t>，显示模型拟合不够理想</a:t>
            </a:r>
            <a:endParaRPr lang="en-US" altLang="zh-CN" smtClean="0"/>
          </a:p>
          <a:p>
            <a:pPr>
              <a:lnSpc>
                <a:spcPct val="150000"/>
              </a:lnSpc>
            </a:pPr>
            <a:r>
              <a:rPr lang="zh-CN" altLang="en-US" smtClean="0"/>
              <a:t>可能原因是条目</a:t>
            </a:r>
            <a:r>
              <a:rPr lang="en-US" altLang="zh-CN" smtClean="0"/>
              <a:t>3(IF)</a:t>
            </a:r>
            <a:r>
              <a:rPr lang="zh-CN" altLang="en-US" smtClean="0"/>
              <a:t>和条目</a:t>
            </a:r>
            <a:r>
              <a:rPr lang="en-US" altLang="zh-CN" smtClean="0"/>
              <a:t>5(BF)</a:t>
            </a:r>
            <a:r>
              <a:rPr lang="zh-CN" altLang="en-US" smtClean="0"/>
              <a:t>的载荷相对较低</a:t>
            </a:r>
            <a:r>
              <a:rPr lang="en-US" altLang="zh-CN" smtClean="0"/>
              <a:t>(0.69/0.67)</a:t>
            </a:r>
            <a:endParaRPr lang="en-US" altLang="zh-CN"/>
          </a:p>
        </p:txBody>
      </p:sp>
      <p:sp>
        <p:nvSpPr>
          <p:cNvPr id="14" name="五角星 13"/>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20">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5061585" y="967740"/>
            <a:ext cx="2058035" cy="92202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5400">
                <a:latin typeface="黑体" panose="02010609060101010101" charset="-122"/>
                <a:ea typeface="黑体" panose="02010609060101010101" charset="-122"/>
                <a:cs typeface="黑体" panose="02010609060101010101" charset="-122"/>
              </a:rPr>
              <a:t>目录</a:t>
            </a:r>
          </a:p>
        </p:txBody>
      </p:sp>
      <p:sp>
        <p:nvSpPr>
          <p:cNvPr id="3" name="文本框 2"/>
          <p:cNvSpPr txBox="1"/>
          <p:nvPr/>
        </p:nvSpPr>
        <p:spPr>
          <a:xfrm>
            <a:off x="5415280" y="1725930"/>
            <a:ext cx="1710690" cy="460375"/>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en-US" altLang="zh-CN" sz="2400">
                <a:latin typeface="黑体" panose="02010609060101010101" charset="-122"/>
                <a:ea typeface="黑体" panose="02010609060101010101" charset="-122"/>
              </a:rPr>
              <a:t>CONTENTS</a:t>
            </a:r>
          </a:p>
        </p:txBody>
      </p:sp>
      <p:sp>
        <p:nvSpPr>
          <p:cNvPr id="13" name="圆角矩形 12"/>
          <p:cNvSpPr/>
          <p:nvPr>
            <p:custDataLst>
              <p:tags r:id="rId1"/>
            </p:custDataLst>
          </p:nvPr>
        </p:nvSpPr>
        <p:spPr>
          <a:xfrm>
            <a:off x="107569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6" name="序号"/>
          <p:cNvSpPr txBox="1"/>
          <p:nvPr>
            <p:custDataLst>
              <p:tags r:id="rId2"/>
            </p:custDataLst>
          </p:nvPr>
        </p:nvSpPr>
        <p:spPr>
          <a:xfrm>
            <a:off x="107569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01</a:t>
            </a:r>
          </a:p>
        </p:txBody>
      </p:sp>
      <p:sp>
        <p:nvSpPr>
          <p:cNvPr id="17" name="标题"/>
          <p:cNvSpPr txBox="1"/>
          <p:nvPr>
            <p:custDataLst>
              <p:tags r:id="rId3"/>
            </p:custDataLst>
          </p:nvPr>
        </p:nvSpPr>
        <p:spPr>
          <a:xfrm>
            <a:off x="2074985" y="2736850"/>
            <a:ext cx="3437255" cy="83883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量表制定与验证</a:t>
            </a:r>
            <a:endParaRPr lang="zh-CN" altLang="en-US" sz="2400" spc="200" dirty="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18" name="圆角矩形 17"/>
          <p:cNvSpPr/>
          <p:nvPr>
            <p:custDataLst>
              <p:tags r:id="rId4"/>
            </p:custDataLst>
          </p:nvPr>
        </p:nvSpPr>
        <p:spPr>
          <a:xfrm>
            <a:off x="650240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9" name="序号"/>
          <p:cNvSpPr txBox="1"/>
          <p:nvPr>
            <p:custDataLst>
              <p:tags r:id="rId5"/>
            </p:custDataLst>
          </p:nvPr>
        </p:nvSpPr>
        <p:spPr>
          <a:xfrm>
            <a:off x="650240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02</a:t>
            </a:r>
          </a:p>
        </p:txBody>
      </p:sp>
      <p:sp>
        <p:nvSpPr>
          <p:cNvPr id="20" name="标题"/>
          <p:cNvSpPr txBox="1"/>
          <p:nvPr>
            <p:custDataLst>
              <p:tags r:id="rId6"/>
            </p:custDataLst>
          </p:nvPr>
        </p:nvSpPr>
        <p:spPr>
          <a:xfrm>
            <a:off x="7743825" y="2739390"/>
            <a:ext cx="3437255" cy="833120"/>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测量不变性检验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34" name="圆角矩形 33"/>
          <p:cNvSpPr/>
          <p:nvPr>
            <p:custDataLst>
              <p:tags r:id="rId7"/>
            </p:custDataLst>
          </p:nvPr>
        </p:nvSpPr>
        <p:spPr>
          <a:xfrm>
            <a:off x="1069842" y="472503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5" name="序号"/>
          <p:cNvSpPr txBox="1"/>
          <p:nvPr>
            <p:custDataLst>
              <p:tags r:id="rId8"/>
            </p:custDataLst>
          </p:nvPr>
        </p:nvSpPr>
        <p:spPr>
          <a:xfrm>
            <a:off x="1069842" y="4725035"/>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05</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36" name="标题"/>
          <p:cNvSpPr txBox="1"/>
          <p:nvPr>
            <p:custDataLst>
              <p:tags r:id="rId9"/>
            </p:custDataLst>
          </p:nvPr>
        </p:nvSpPr>
        <p:spPr>
          <a:xfrm>
            <a:off x="2074985" y="4725035"/>
            <a:ext cx="3673537"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流行疲劳</a:t>
            </a:r>
            <a:r>
              <a:rPr lang="en-US" altLang="zh-CN"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&amp;</a:t>
            </a: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推荐健康行为</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21" name="圆角矩形 20"/>
          <p:cNvSpPr/>
          <p:nvPr>
            <p:custDataLst>
              <p:tags r:id="rId10"/>
            </p:custDataLst>
          </p:nvPr>
        </p:nvSpPr>
        <p:spPr>
          <a:xfrm>
            <a:off x="106984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2" name="序号"/>
          <p:cNvSpPr txBox="1"/>
          <p:nvPr>
            <p:custDataLst>
              <p:tags r:id="rId11"/>
            </p:custDataLst>
          </p:nvPr>
        </p:nvSpPr>
        <p:spPr>
          <a:xfrm>
            <a:off x="106984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03</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3" name="标题"/>
          <p:cNvSpPr txBox="1"/>
          <p:nvPr>
            <p:custDataLst>
              <p:tags r:id="rId12"/>
            </p:custDataLst>
          </p:nvPr>
        </p:nvSpPr>
        <p:spPr>
          <a:xfrm>
            <a:off x="1896613" y="3727450"/>
            <a:ext cx="3851910" cy="838835"/>
          </a:xfrm>
          <a:prstGeom prst="rect">
            <a:avLst/>
          </a:prstGeom>
          <a:noFill/>
        </p:spPr>
        <p:txBody>
          <a:bodyPr wrap="square" lIns="91440" tIns="0" rIns="91440" bIns="0" rtlCol="0" anchor="ctr" anchorCtr="0">
            <a:normAutofit/>
          </a:bodyPr>
          <a:lstStyle/>
          <a:p>
            <a:pPr algn="ctr"/>
            <a:r>
              <a:rPr lang="zh-CN" altLang="en-US" sz="2400" smtClean="0">
                <a:latin typeface="黑体" panose="02010609060101010101" charset="-122"/>
                <a:ea typeface="黑体" panose="02010609060101010101" charset="-122"/>
                <a:cs typeface="黑体" panose="02010609060101010101" charset="-122"/>
              </a:rPr>
              <a:t>流行</a:t>
            </a:r>
            <a:r>
              <a:rPr lang="zh-CN" altLang="en-US" sz="2400">
                <a:latin typeface="黑体" panose="02010609060101010101" charset="-122"/>
                <a:ea typeface="黑体" panose="02010609060101010101" charset="-122"/>
                <a:cs typeface="黑体" panose="02010609060101010101" charset="-122"/>
              </a:rPr>
              <a:t>疲劳随时间</a:t>
            </a:r>
            <a:r>
              <a:rPr lang="zh-CN" altLang="en-US" sz="2400" smtClean="0">
                <a:latin typeface="黑体" panose="02010609060101010101" charset="-122"/>
                <a:ea typeface="黑体" panose="02010609060101010101" charset="-122"/>
                <a:cs typeface="黑体" panose="02010609060101010101" charset="-122"/>
              </a:rPr>
              <a:t>变化趋势</a:t>
            </a:r>
            <a:endParaRPr lang="zh-CN" altLang="en-US" sz="2400" dirty="0">
              <a:latin typeface="黑体" panose="02010609060101010101" charset="-122"/>
              <a:ea typeface="黑体" panose="02010609060101010101" charset="-122"/>
              <a:cs typeface="黑体" panose="02010609060101010101" charset="-122"/>
            </a:endParaRPr>
          </a:p>
        </p:txBody>
      </p:sp>
      <p:sp>
        <p:nvSpPr>
          <p:cNvPr id="24" name="圆角矩形 23"/>
          <p:cNvSpPr/>
          <p:nvPr>
            <p:custDataLst>
              <p:tags r:id="rId13"/>
            </p:custDataLst>
          </p:nvPr>
        </p:nvSpPr>
        <p:spPr>
          <a:xfrm>
            <a:off x="649655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5" name="序号"/>
          <p:cNvSpPr txBox="1"/>
          <p:nvPr>
            <p:custDataLst>
              <p:tags r:id="rId14"/>
            </p:custDataLst>
          </p:nvPr>
        </p:nvSpPr>
        <p:spPr>
          <a:xfrm>
            <a:off x="649655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6" name="标题"/>
          <p:cNvSpPr txBox="1"/>
          <p:nvPr>
            <p:custDataLst>
              <p:tags r:id="rId15"/>
            </p:custDataLst>
          </p:nvPr>
        </p:nvSpPr>
        <p:spPr>
          <a:xfrm>
            <a:off x="7737977" y="3727450"/>
            <a:ext cx="3437255" cy="833120"/>
          </a:xfrm>
          <a:prstGeom prst="rect">
            <a:avLst/>
          </a:prstGeom>
          <a:noFill/>
        </p:spPr>
        <p:txBody>
          <a:bodyPr wrap="square" lIns="91440" tIns="0" rIns="91440" bIns="0" rtlCol="0" anchor="ctr" anchorCtr="0">
            <a:normAutofit/>
          </a:bodyPr>
          <a:lstStyle/>
          <a:p>
            <a:r>
              <a:rPr lang="zh-CN" altLang="en-US" sz="2400">
                <a:latin typeface="黑体" panose="02010609060101010101" charset="-122"/>
                <a:ea typeface="黑体" panose="02010609060101010101" charset="-122"/>
                <a:cs typeface="黑体" panose="02010609060101010101" charset="-122"/>
              </a:rPr>
              <a:t>流行疲劳相关矩阵</a:t>
            </a:r>
            <a:endParaRPr lang="zh-CN" altLang="en-US" sz="2400" dirty="0">
              <a:latin typeface="黑体" panose="02010609060101010101" charset="-122"/>
              <a:ea typeface="黑体" panose="02010609060101010101" charset="-122"/>
              <a:cs typeface="黑体" panose="02010609060101010101" charset="-122"/>
            </a:endParaRPr>
          </a:p>
        </p:txBody>
      </p:sp>
      <p:sp>
        <p:nvSpPr>
          <p:cNvPr id="27" name="圆角矩形 26"/>
          <p:cNvSpPr/>
          <p:nvPr>
            <p:custDataLst>
              <p:tags r:id="rId16"/>
            </p:custDataLst>
          </p:nvPr>
        </p:nvSpPr>
        <p:spPr>
          <a:xfrm>
            <a:off x="6496552" y="471932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8" name="序号"/>
          <p:cNvSpPr txBox="1"/>
          <p:nvPr>
            <p:custDataLst>
              <p:tags r:id="rId17"/>
            </p:custDataLst>
          </p:nvPr>
        </p:nvSpPr>
        <p:spPr>
          <a:xfrm>
            <a:off x="6496552" y="471932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06</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9" name="标题"/>
          <p:cNvSpPr txBox="1"/>
          <p:nvPr>
            <p:custDataLst>
              <p:tags r:id="rId18"/>
            </p:custDataLst>
          </p:nvPr>
        </p:nvSpPr>
        <p:spPr>
          <a:xfrm>
            <a:off x="7737977" y="4719320"/>
            <a:ext cx="3437255"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在线实验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p:bldP spid="17" grpId="1"/>
      <p:bldP spid="18" grpId="0" animBg="1"/>
      <p:bldP spid="18" grpId="1" animBg="1"/>
      <p:bldP spid="19" grpId="0" animBg="1"/>
      <p:bldP spid="19" grpId="1" animBg="1"/>
      <p:bldP spid="20" grpId="0"/>
      <p:bldP spid="20" grpId="1"/>
      <p:bldP spid="34" grpId="0" animBg="1"/>
      <p:bldP spid="34" grpId="1" animBg="1"/>
      <p:bldP spid="35" grpId="0" animBg="1"/>
      <p:bldP spid="35" grpId="1" animBg="1"/>
      <p:bldP spid="36" grpId="0"/>
      <p:bldP spid="36" grpId="1"/>
      <p:bldP spid="21" grpId="0" animBg="1"/>
      <p:bldP spid="21" grpId="1" animBg="1"/>
      <p:bldP spid="22" grpId="0" animBg="1"/>
      <p:bldP spid="22" grpId="1" animBg="1"/>
      <p:bldP spid="23" grpId="0"/>
      <p:bldP spid="23" grpId="1"/>
      <p:bldP spid="24" grpId="0" animBg="1"/>
      <p:bldP spid="24" grpId="1" animBg="1"/>
      <p:bldP spid="25" grpId="0" animBg="1"/>
      <p:bldP spid="25" grpId="1" animBg="1"/>
      <p:bldP spid="26" grpId="0"/>
      <p:bldP spid="26" grpId="1"/>
      <p:bldP spid="27" grpId="0" animBg="1"/>
      <p:bldP spid="27" grpId="1" animBg="1"/>
      <p:bldP spid="28" grpId="0" animBg="1"/>
      <p:bldP spid="28" grpId="1" animBg="1"/>
      <p:bldP spid="29" grpId="0"/>
      <p:bldP spid="2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156126" cy="461665"/>
          </a:xfrm>
          <a:prstGeom prst="rect">
            <a:avLst/>
          </a:prstGeom>
          <a:noFill/>
        </p:spPr>
        <p:txBody>
          <a:bodyPr wrap="none" rtlCol="0">
            <a:spAutoFit/>
          </a:bodyPr>
          <a:lstStyle/>
          <a:p>
            <a:pPr algn="l"/>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Cronbach'sα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系数</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与题项信度贡献</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descr="屏幕截图 2025-06-13 213026"/>
          <p:cNvPicPr>
            <a:picLocks noChangeAspect="1"/>
          </p:cNvPicPr>
          <p:nvPr/>
        </p:nvPicPr>
        <p:blipFill>
          <a:blip r:embed="rId5"/>
          <a:stretch>
            <a:fillRect/>
          </a:stretch>
        </p:blipFill>
        <p:spPr>
          <a:xfrm>
            <a:off x="2451881" y="1773440"/>
            <a:ext cx="7048500" cy="2590800"/>
          </a:xfrm>
          <a:prstGeom prst="rect">
            <a:avLst/>
          </a:prstGeom>
        </p:spPr>
      </p:pic>
      <p:sp>
        <p:nvSpPr>
          <p:cNvPr id="8" name="文本框 7"/>
          <p:cNvSpPr txBox="1"/>
          <p:nvPr/>
        </p:nvSpPr>
        <p:spPr>
          <a:xfrm>
            <a:off x="3267612" y="5027555"/>
            <a:ext cx="5080000" cy="337185"/>
          </a:xfrm>
          <a:prstGeom prst="rect">
            <a:avLst/>
          </a:prstGeom>
        </p:spPr>
        <p:txBody>
          <a:bodyPr>
            <a:spAutoFit/>
          </a:bodyPr>
          <a:lstStyle/>
          <a:p>
            <a:pPr marL="0" indent="0"/>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丹麦</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题目</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2</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为</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核心题项，删除后信度大幅</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下降</a:t>
            </a:r>
            <a:endParaRPr lang="zh-CN" altLang="en-US" sz="1600" b="1" i="0">
              <a:solidFill>
                <a:srgbClr val="1C1F23"/>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567354" y="1213338"/>
            <a:ext cx="5780258" cy="369332"/>
          </a:xfrm>
          <a:prstGeom prst="rect">
            <a:avLst/>
          </a:prstGeom>
          <a:noFill/>
        </p:spPr>
        <p:txBody>
          <a:bodyPr wrap="square" rtlCol="0">
            <a:spAutoFit/>
          </a:bodyPr>
          <a:lstStyle/>
          <a:p>
            <a:r>
              <a:rPr lang="zh-CN" altLang="en-US" smtClean="0"/>
              <a:t>信度计算使用</a:t>
            </a:r>
            <a:r>
              <a:rPr lang="en-US" altLang="zh-CN" smtClean="0"/>
              <a:t>psych</a:t>
            </a:r>
            <a:r>
              <a:rPr lang="zh-CN" altLang="en-US" smtClean="0"/>
              <a:t>包</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88049" cy="46166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疫情疲劳量</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表</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Omega</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信度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分析</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7"/>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8"/>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3 211422"/>
          <p:cNvPicPr>
            <a:picLocks noChangeAspect="1"/>
          </p:cNvPicPr>
          <p:nvPr>
            <p:custDataLst>
              <p:tags r:id="rId2"/>
            </p:custDataLst>
          </p:nvPr>
        </p:nvPicPr>
        <p:blipFill>
          <a:blip r:embed="rId9"/>
          <a:stretch>
            <a:fillRect/>
          </a:stretch>
        </p:blipFill>
        <p:spPr>
          <a:xfrm>
            <a:off x="0" y="1483153"/>
            <a:ext cx="6701546" cy="3043135"/>
          </a:xfrm>
          <a:prstGeom prst="rect">
            <a:avLst/>
          </a:prstGeom>
        </p:spPr>
      </p:pic>
      <p:sp>
        <p:nvSpPr>
          <p:cNvPr id="6" name="文本框 5"/>
          <p:cNvSpPr txBox="1"/>
          <p:nvPr/>
        </p:nvSpPr>
        <p:spPr>
          <a:xfrm>
            <a:off x="554355" y="4551688"/>
            <a:ext cx="5080000" cy="369332"/>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丹麦</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en-US" altLang="zh-CN" b="1" i="0" smtClean="0">
                <a:solidFill>
                  <a:srgbClr val="006A44"/>
                </a:solidFill>
                <a:latin typeface="微软雅黑" panose="020B0503020204020204" charset="-122"/>
                <a:ea typeface="微软雅黑" panose="020B0503020204020204" charset="-122"/>
                <a:cs typeface="微软雅黑" panose="020B0503020204020204" charset="-122"/>
              </a:rPr>
              <a:t>Omega=0.74</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接近</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0.7</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临界值）</a:t>
            </a:r>
            <a:endParaRPr lang="zh-CN" altLang="en-US" b="1" i="0">
              <a:solidFill>
                <a:srgbClr val="1C1F23"/>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3"/>
            </p:custDataLst>
          </p:nvPr>
        </p:nvSpPr>
        <p:spPr>
          <a:xfrm>
            <a:off x="554355" y="967740"/>
            <a:ext cx="228663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一阶因子信度对比</a:t>
            </a:r>
          </a:p>
        </p:txBody>
      </p:sp>
      <p:sp>
        <p:nvSpPr>
          <p:cNvPr id="8" name="文本框 7"/>
          <p:cNvSpPr txBox="1"/>
          <p:nvPr>
            <p:custDataLst>
              <p:tags r:id="rId4"/>
            </p:custDataLst>
          </p:nvPr>
        </p:nvSpPr>
        <p:spPr>
          <a:xfrm>
            <a:off x="6022730" y="1125175"/>
            <a:ext cx="340677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二阶因子信度（层级信度）</a:t>
            </a:r>
          </a:p>
        </p:txBody>
      </p:sp>
      <p:pic>
        <p:nvPicPr>
          <p:cNvPr id="9" name="图片 8" descr="屏幕截图 2025-06-13 211708"/>
          <p:cNvPicPr>
            <a:picLocks noChangeAspect="1"/>
          </p:cNvPicPr>
          <p:nvPr>
            <p:custDataLst>
              <p:tags r:id="rId5"/>
            </p:custDataLst>
          </p:nvPr>
        </p:nvPicPr>
        <p:blipFill>
          <a:blip r:embed="rId10"/>
          <a:stretch>
            <a:fillRect/>
          </a:stretch>
        </p:blipFill>
        <p:spPr>
          <a:xfrm>
            <a:off x="6022731" y="1492420"/>
            <a:ext cx="6169269" cy="1760733"/>
          </a:xfrm>
          <a:prstGeom prst="rect">
            <a:avLst/>
          </a:prstGeom>
        </p:spPr>
      </p:pic>
      <p:sp>
        <p:nvSpPr>
          <p:cNvPr id="11" name="文本框 10"/>
          <p:cNvSpPr txBox="1"/>
          <p:nvPr/>
        </p:nvSpPr>
        <p:spPr>
          <a:xfrm>
            <a:off x="6391372" y="4274689"/>
            <a:ext cx="5080000" cy="646331"/>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德国</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omegaL2=0.88</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，表明疫情总疲劳（</a:t>
            </a:r>
            <a:r>
              <a:rPr lang="en-US" altLang="zh-CN" b="1" i="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对</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IF/BF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整合度更高</a:t>
            </a:r>
          </a:p>
        </p:txBody>
      </p:sp>
      <p:sp>
        <p:nvSpPr>
          <p:cNvPr id="13" name="文本框 12"/>
          <p:cNvSpPr txBox="1"/>
          <p:nvPr/>
        </p:nvSpPr>
        <p:spPr>
          <a:xfrm>
            <a:off x="2539438" y="5393690"/>
            <a:ext cx="6966585" cy="337185"/>
          </a:xfrm>
          <a:prstGeom prst="rect">
            <a:avLst/>
          </a:prstGeom>
        </p:spPr>
        <p:txBody>
          <a:bodyPr wrap="square">
            <a:spAutoFit/>
          </a:bodyPr>
          <a:lstStyle/>
          <a:p>
            <a:pPr marL="0" indent="0"/>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量</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表整体信度良好，德国样本信度略优</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；丹麦</a:t>
            </a:r>
            <a:r>
              <a:rPr lang="en-US" altLang="zh-CN" sz="1600" b="1" i="0" smtClean="0">
                <a:solidFill>
                  <a:srgbClr val="00B050"/>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信度需关注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02</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8350"/>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测量不变性检验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759728"/>
            <a:ext cx="10782861" cy="5291447"/>
          </a:xfrm>
          <a:prstGeom prst="rect">
            <a:avLst/>
          </a:prstGeom>
        </p:spPr>
      </p:pic>
    </p:spTree>
    <p:extLst>
      <p:ext uri="{BB962C8B-B14F-4D97-AF65-F5344CB8AC3E}">
        <p14:creationId xmlns:p14="http://schemas.microsoft.com/office/powerpoint/2010/main" val="359555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60606" y="506476"/>
            <a:ext cx="10470787" cy="5845047"/>
          </a:xfrm>
          <a:prstGeom prst="rect">
            <a:avLst/>
          </a:prstGeom>
        </p:spPr>
      </p:pic>
    </p:spTree>
    <p:extLst>
      <p:ext uri="{BB962C8B-B14F-4D97-AF65-F5344CB8AC3E}">
        <p14:creationId xmlns:p14="http://schemas.microsoft.com/office/powerpoint/2010/main" val="2162332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构型</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982553" y="4852539"/>
            <a:ext cx="7427453" cy="923330"/>
          </a:xfrm>
          <a:prstGeom prst="rect">
            <a:avLst/>
          </a:prstGeom>
          <a:noFill/>
        </p:spPr>
        <p:txBody>
          <a:bodyPr wrap="square">
            <a:spAutoFit/>
          </a:bodyPr>
          <a:lstStyle/>
          <a:p>
            <a:pPr>
              <a:lnSpc>
                <a:spcPct val="150000"/>
              </a:lnSpc>
            </a:pPr>
            <a:r>
              <a:rPr lang="zh-CN" altLang="en-US" b="0" i="0" dirty="0">
                <a:solidFill>
                  <a:srgbClr val="404040"/>
                </a:solidFill>
                <a:effectLst/>
                <a:latin typeface="quote-cjk-patch"/>
              </a:rPr>
              <a:t>文章拟合了一个</a:t>
            </a:r>
            <a:r>
              <a:rPr lang="zh-CN" altLang="en-US" b="1" i="0" dirty="0">
                <a:solidFill>
                  <a:srgbClr val="404040"/>
                </a:solidFill>
                <a:effectLst/>
                <a:latin typeface="quote-cjk-patch"/>
              </a:rPr>
              <a:t>多组验证性因子分析</a:t>
            </a:r>
            <a:r>
              <a:rPr lang="zh-CN" altLang="en-US" b="0" i="0" dirty="0">
                <a:solidFill>
                  <a:srgbClr val="404040"/>
                </a:solidFill>
                <a:effectLst/>
                <a:latin typeface="quote-cjk-patch"/>
              </a:rPr>
              <a:t>，在各国之间没有平等约束。该模型很好地拟合了数据，表明</a:t>
            </a:r>
            <a:r>
              <a:rPr lang="en-US" altLang="zh-CN" b="0" i="0" dirty="0">
                <a:solidFill>
                  <a:srgbClr val="404040"/>
                </a:solidFill>
                <a:effectLst/>
                <a:latin typeface="Times New Roman" panose="02020603050405020304" pitchFamily="18" charset="0"/>
                <a:cs typeface="Times New Roman" panose="02020603050405020304" pitchFamily="18" charset="0"/>
              </a:rPr>
              <a:t>PFS</a:t>
            </a:r>
            <a:r>
              <a:rPr lang="zh-CN" altLang="en-US" b="0" i="0" dirty="0">
                <a:solidFill>
                  <a:srgbClr val="404040"/>
                </a:solidFill>
                <a:effectLst/>
                <a:latin typeface="quote-cjk-patch"/>
              </a:rPr>
              <a:t>在丹麦和</a:t>
            </a:r>
            <a:r>
              <a:rPr lang="zh-CN" altLang="en-US" b="0" i="0">
                <a:solidFill>
                  <a:srgbClr val="404040"/>
                </a:solidFill>
                <a:effectLst/>
                <a:latin typeface="quote-cjk-patch"/>
              </a:rPr>
              <a:t>德国</a:t>
            </a:r>
            <a:r>
              <a:rPr lang="zh-CN" altLang="en-US" b="0" i="0" smtClean="0">
                <a:solidFill>
                  <a:srgbClr val="404040"/>
                </a:solidFill>
                <a:effectLst/>
                <a:latin typeface="quote-cjk-patch"/>
              </a:rPr>
              <a:t>是构型不变</a:t>
            </a:r>
            <a:r>
              <a:rPr lang="zh-CN" altLang="en-US" b="0" i="0" dirty="0">
                <a:solidFill>
                  <a:srgbClr val="404040"/>
                </a:solidFill>
                <a:effectLst/>
                <a:latin typeface="quote-cjk-patch"/>
              </a:rPr>
              <a:t>的。</a:t>
            </a:r>
            <a:endParaRPr lang="zh-CN" altLang="en-US" dirty="0"/>
          </a:p>
        </p:txBody>
      </p:sp>
      <p:pic>
        <p:nvPicPr>
          <p:cNvPr id="16" name="图片 15"/>
          <p:cNvPicPr>
            <a:picLocks noChangeAspect="1"/>
          </p:cNvPicPr>
          <p:nvPr/>
        </p:nvPicPr>
        <p:blipFill>
          <a:blip r:embed="rId5"/>
          <a:stretch>
            <a:fillRect/>
          </a:stretch>
        </p:blipFill>
        <p:spPr>
          <a:xfrm>
            <a:off x="1680004" y="832428"/>
            <a:ext cx="8297433" cy="402011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squar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5"/>
          <a:srcRect b="29060"/>
          <a:stretch/>
        </p:blipFill>
        <p:spPr>
          <a:xfrm>
            <a:off x="1496362" y="1742045"/>
            <a:ext cx="8916644" cy="1540817"/>
          </a:xfrm>
          <a:prstGeom prst="rect">
            <a:avLst/>
          </a:prstGeom>
        </p:spPr>
      </p:pic>
      <p:sp>
        <p:nvSpPr>
          <p:cNvPr id="9" name="文本框 8"/>
          <p:cNvSpPr txBox="1"/>
          <p:nvPr/>
        </p:nvSpPr>
        <p:spPr>
          <a:xfrm>
            <a:off x="1244599" y="3825032"/>
            <a:ext cx="9603510" cy="1505540"/>
          </a:xfrm>
          <a:prstGeom prst="rect">
            <a:avLst/>
          </a:prstGeom>
          <a:noFill/>
        </p:spPr>
        <p:txBody>
          <a:bodyPr wrap="square">
            <a:spAutoFit/>
          </a:bodyPr>
          <a:lstStyle/>
          <a:p>
            <a:pPr algn="l">
              <a:lnSpc>
                <a:spcPct val="150000"/>
              </a:lnSpc>
              <a:spcBef>
                <a:spcPts val="1030"/>
              </a:spcBef>
              <a:spcAft>
                <a:spcPts val="1030"/>
              </a:spcAft>
              <a:buFont typeface="Arial" panose="020B0604020202020204" pitchFamily="34" charset="0"/>
              <a:buChar char="•"/>
            </a:pPr>
            <a:r>
              <a:rPr lang="zh-CN" altLang="en-US" b="1" i="0" dirty="0">
                <a:solidFill>
                  <a:srgbClr val="404040"/>
                </a:solidFill>
                <a:effectLst/>
                <a:latin typeface="Times New Roman" panose="02020603050405020304" pitchFamily="18" charset="0"/>
                <a:cs typeface="Times New Roman" panose="02020603050405020304" pitchFamily="18" charset="0"/>
              </a:rPr>
              <a:t>弱等值性不成立</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ΔCFI=-0.014&gt;0.01</a:t>
            </a:r>
            <a:r>
              <a:rPr lang="zh-CN" altLang="en-US" b="0" i="0" dirty="0">
                <a:solidFill>
                  <a:srgbClr val="404040"/>
                </a:solidFill>
                <a:effectLst/>
                <a:latin typeface="Times New Roman" panose="02020603050405020304" pitchFamily="18" charset="0"/>
                <a:cs typeface="Times New Roman" panose="02020603050405020304" pitchFamily="18" charset="0"/>
              </a:rPr>
              <a:t>临界值），表明至少有一个因子载荷在两国间存在</a:t>
            </a:r>
            <a:r>
              <a:rPr lang="zh-CN" altLang="en-US" b="0" i="0">
                <a:solidFill>
                  <a:srgbClr val="404040"/>
                </a:solidFill>
                <a:effectLst/>
                <a:latin typeface="Times New Roman" panose="02020603050405020304" pitchFamily="18" charset="0"/>
                <a:cs typeface="Times New Roman" panose="02020603050405020304" pitchFamily="18" charset="0"/>
              </a:rPr>
              <a:t>显著</a:t>
            </a:r>
            <a:r>
              <a:rPr lang="zh-CN" altLang="en-US" b="0" i="0" smtClean="0">
                <a:solidFill>
                  <a:srgbClr val="404040"/>
                </a:solidFill>
                <a:effectLst/>
                <a:latin typeface="Times New Roman" panose="02020603050405020304" pitchFamily="18" charset="0"/>
                <a:cs typeface="Times New Roman" panose="02020603050405020304" pitchFamily="18" charset="0"/>
              </a:rPr>
              <a:t>差异</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ct val="150000"/>
              </a:lnSpc>
              <a:spcBef>
                <a:spcPts val="30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模型拟合显著变差</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Satorra-Bentler χ²</a:t>
            </a:r>
            <a:r>
              <a:rPr lang="zh-CN" altLang="en-US" b="0" i="0" dirty="0">
                <a:solidFill>
                  <a:srgbClr val="404040"/>
                </a:solidFill>
                <a:effectLst/>
                <a:latin typeface="Times New Roman" panose="02020603050405020304" pitchFamily="18" charset="0"/>
                <a:cs typeface="Times New Roman" panose="02020603050405020304" pitchFamily="18" charset="0"/>
              </a:rPr>
              <a:t>差异检验：</a:t>
            </a:r>
            <a:r>
              <a:rPr lang="en-US" altLang="zh-CN" b="0" i="0" dirty="0">
                <a:solidFill>
                  <a:srgbClr val="404040"/>
                </a:solidFill>
                <a:effectLst/>
                <a:latin typeface="Times New Roman" panose="02020603050405020304" pitchFamily="18" charset="0"/>
                <a:cs typeface="Times New Roman" panose="02020603050405020304" pitchFamily="18" charset="0"/>
              </a:rPr>
              <a:t>Δχ²(4</a:t>
            </a:r>
            <a:r>
              <a:rPr lang="en-US" altLang="zh-CN"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1178.1,p&lt;0.001</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622597" y="4291508"/>
            <a:ext cx="8946805" cy="1595309"/>
          </a:xfrm>
          <a:prstGeom prst="rect">
            <a:avLst/>
          </a:prstGeom>
          <a:noFill/>
        </p:spPr>
        <p:txBody>
          <a:bodyPr wrap="square">
            <a:spAutoFit/>
          </a:bodyPr>
          <a:lstStyle/>
          <a:p>
            <a:pPr>
              <a:lnSpc>
                <a:spcPct val="150000"/>
              </a:lnSpc>
              <a:spcBef>
                <a:spcPts val="103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释放</a:t>
            </a:r>
            <a:r>
              <a:rPr lang="zh-CN" altLang="en-US" b="0" i="0">
                <a:solidFill>
                  <a:srgbClr val="404040"/>
                </a:solidFill>
                <a:effectLst/>
                <a:latin typeface="Times New Roman" panose="02020603050405020304" pitchFamily="18" charset="0"/>
                <a:cs typeface="Times New Roman" panose="02020603050405020304" pitchFamily="18" charset="0"/>
              </a:rPr>
              <a:t>第四</a:t>
            </a:r>
            <a:r>
              <a:rPr lang="zh-CN" altLang="en-US" b="0" i="0" smtClean="0">
                <a:solidFill>
                  <a:srgbClr val="404040"/>
                </a:solidFill>
                <a:effectLst/>
                <a:latin typeface="Times New Roman" panose="02020603050405020304" pitchFamily="18" charset="0"/>
                <a:cs typeface="Times New Roman" panose="02020603050405020304" pitchFamily="18" charset="0"/>
              </a:rPr>
              <a:t>项的因子载荷</a:t>
            </a:r>
            <a:r>
              <a:rPr lang="zh-CN" altLang="en-US" b="0" i="0" dirty="0">
                <a:solidFill>
                  <a:srgbClr val="404040"/>
                </a:solidFill>
                <a:effectLst/>
                <a:latin typeface="Times New Roman" panose="02020603050405020304" pitchFamily="18" charset="0"/>
                <a:cs typeface="Times New Roman" panose="02020603050405020304" pitchFamily="18" charset="0"/>
              </a:rPr>
              <a:t>，并将第三个部分约束模型的拟合与没有等式约束的第一个模型的拟合</a:t>
            </a:r>
            <a:r>
              <a:rPr lang="zh-CN" altLang="en-US" b="0" i="0">
                <a:solidFill>
                  <a:srgbClr val="404040"/>
                </a:solidFill>
                <a:effectLst/>
                <a:latin typeface="Times New Roman" panose="02020603050405020304" pitchFamily="18" charset="0"/>
                <a:cs typeface="Times New Roman" panose="02020603050405020304" pitchFamily="18" charset="0"/>
              </a:rPr>
              <a:t>进行</a:t>
            </a:r>
            <a:r>
              <a:rPr lang="zh-CN" altLang="en-US" b="0" i="0" smtClean="0">
                <a:solidFill>
                  <a:srgbClr val="404040"/>
                </a:solidFill>
                <a:effectLst/>
                <a:latin typeface="Times New Roman" panose="02020603050405020304" pitchFamily="18" charset="0"/>
                <a:cs typeface="Times New Roman" panose="02020603050405020304" pitchFamily="18" charset="0"/>
              </a:rPr>
              <a:t>比较</a:t>
            </a:r>
            <a:endParaRPr lang="en-US" altLang="zh-CN" b="0" i="0" smtClean="0">
              <a:solidFill>
                <a:srgbClr val="404040"/>
              </a:solidFill>
              <a:effectLst/>
              <a:latin typeface="Times New Roman" panose="02020603050405020304" pitchFamily="18" charset="0"/>
              <a:cs typeface="Times New Roman" panose="02020603050405020304" pitchFamily="18" charset="0"/>
            </a:endParaRPr>
          </a:p>
          <a:p>
            <a:pPr>
              <a:lnSpc>
                <a:spcPct val="150000"/>
              </a:lnSpc>
              <a:spcBef>
                <a:spcPts val="1030"/>
              </a:spcBef>
              <a:spcAft>
                <a:spcPts val="1030"/>
              </a:spcAft>
              <a:buFont typeface="Arial" panose="020B0604020202020204" pitchFamily="34" charset="0"/>
              <a:buChar char="•"/>
            </a:pPr>
            <a:r>
              <a:rPr lang="en-US" altLang="zh-CN" b="1" i="0" smtClean="0">
                <a:solidFill>
                  <a:srgbClr val="404040"/>
                </a:solidFill>
                <a:effectLst/>
                <a:latin typeface="Times New Roman" panose="02020603050405020304" pitchFamily="18" charset="0"/>
                <a:cs typeface="Times New Roman" panose="02020603050405020304" pitchFamily="18" charset="0"/>
              </a:rPr>
              <a:t>PFS</a:t>
            </a:r>
            <a:r>
              <a:rPr lang="zh-CN" altLang="en-US" b="1" smtClean="0">
                <a:solidFill>
                  <a:srgbClr val="404040"/>
                </a:solidFill>
                <a:latin typeface="Times New Roman" panose="02020603050405020304" pitchFamily="18" charset="0"/>
                <a:cs typeface="Times New Roman" panose="02020603050405020304" pitchFamily="18" charset="0"/>
              </a:rPr>
              <a:t>支持</a:t>
            </a:r>
            <a:r>
              <a:rPr lang="zh-CN" altLang="en-US" b="1">
                <a:solidFill>
                  <a:srgbClr val="404040"/>
                </a:solidFill>
                <a:latin typeface="Times New Roman" panose="02020603050405020304" pitchFamily="18" charset="0"/>
                <a:cs typeface="Times New Roman" panose="02020603050405020304" pitchFamily="18" charset="0"/>
              </a:rPr>
              <a:t>部分</a:t>
            </a:r>
            <a:r>
              <a:rPr lang="zh-CN" altLang="en-US" b="1" i="0">
                <a:solidFill>
                  <a:srgbClr val="404040"/>
                </a:solidFill>
                <a:effectLst/>
                <a:latin typeface="Times New Roman" panose="02020603050405020304" pitchFamily="18" charset="0"/>
                <a:cs typeface="Times New Roman" panose="02020603050405020304" pitchFamily="18" charset="0"/>
              </a:rPr>
              <a:t>度量</a:t>
            </a:r>
            <a:r>
              <a:rPr lang="zh-CN" altLang="en-US" b="1" i="0" smtClean="0">
                <a:solidFill>
                  <a:srgbClr val="404040"/>
                </a:solidFill>
                <a:effectLst/>
                <a:latin typeface="Times New Roman" panose="02020603050405020304" pitchFamily="18" charset="0"/>
                <a:cs typeface="Times New Roman" panose="02020603050405020304" pitchFamily="18" charset="0"/>
              </a:rPr>
              <a:t>不变性</a:t>
            </a:r>
            <a:r>
              <a:rPr lang="en-US" altLang="zh-CN" b="1" i="0" smtClean="0">
                <a:solidFill>
                  <a:srgbClr val="404040"/>
                </a:solidFill>
                <a:effectLst/>
                <a:latin typeface="Times New Roman" panose="02020603050405020304" pitchFamily="18" charset="0"/>
                <a:cs typeface="Times New Roman" panose="02020603050405020304" pitchFamily="18" charset="0"/>
              </a:rPr>
              <a:t>(ΔCFI&lt;</a:t>
            </a:r>
            <a:r>
              <a:rPr lang="en-US" altLang="zh-CN" b="1" i="0">
                <a:solidFill>
                  <a:srgbClr val="404040"/>
                </a:solidFill>
                <a:effectLst/>
                <a:latin typeface="Times New Roman" panose="02020603050405020304" pitchFamily="18" charset="0"/>
                <a:cs typeface="Times New Roman" panose="02020603050405020304" pitchFamily="18" charset="0"/>
              </a:rPr>
              <a:t>−</a:t>
            </a:r>
            <a:r>
              <a:rPr lang="en-US" altLang="zh-CN" b="1" i="0" smtClean="0">
                <a:solidFill>
                  <a:srgbClr val="404040"/>
                </a:solidFill>
                <a:effectLst/>
                <a:latin typeface="Times New Roman" panose="02020603050405020304" pitchFamily="18" charset="0"/>
                <a:cs typeface="Times New Roman" panose="02020603050405020304" pitchFamily="18" charset="0"/>
              </a:rPr>
              <a:t>0.001</a:t>
            </a:r>
            <a:r>
              <a:rPr lang="zh-CN" altLang="en-US" b="1">
                <a:solidFill>
                  <a:srgbClr val="404040"/>
                </a:solidFill>
                <a:latin typeface="Times New Roman" panose="02020603050405020304" pitchFamily="18" charset="0"/>
                <a:cs typeface="Times New Roman" panose="02020603050405020304" pitchFamily="18" charset="0"/>
              </a:rPr>
              <a:t>）</a:t>
            </a:r>
            <a:endParaRPr lang="en-US" altLang="zh-CN" b="1" i="0" dirty="0">
              <a:solidFill>
                <a:srgbClr val="404040"/>
              </a:solidFill>
              <a:effectLst/>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1337297" y="1322051"/>
            <a:ext cx="9069066" cy="241016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134739" cy="461665"/>
          </a:xfrm>
          <a:prstGeom prst="rect">
            <a:avLst/>
          </a:prstGeom>
          <a:noFill/>
        </p:spPr>
        <p:txBody>
          <a:bodyPr wrap="none" rtlCol="0">
            <a:spAutoFit/>
          </a:bodyPr>
          <a:lstStyle/>
          <a:p>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潜在因子均值差异（德国为参照组）</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2146300" y="2829560"/>
            <a:ext cx="7127240" cy="1292662"/>
          </a:xfrm>
          <a:prstGeom prst="rect">
            <a:avLst/>
          </a:prstGeom>
          <a:noFill/>
        </p:spPr>
        <p:txBody>
          <a:bodyPr wrap="square" rtlCol="0" anchor="t">
            <a:spAutoFit/>
          </a:bodyPr>
          <a:lstStyle/>
          <a:p>
            <a:endParaRPr lang="en-US" altLang="zh-CN" smtClean="0"/>
          </a:p>
          <a:p>
            <a:pPr marL="285750" indent="-285750">
              <a:buFont typeface="Arial" panose="020B0604020202020204" pitchFamily="34" charset="0"/>
              <a:buChar char="•"/>
            </a:pPr>
            <a:r>
              <a:rPr lang="zh-CN" altLang="en-US" sz="2000" smtClean="0"/>
              <a:t>丹麦</a:t>
            </a:r>
            <a:r>
              <a:rPr lang="zh-CN" altLang="en-US" sz="2000"/>
              <a:t>在信息疲劳（</a:t>
            </a:r>
            <a:r>
              <a:rPr lang="en-US" altLang="zh-CN" sz="2000"/>
              <a:t>IF</a:t>
            </a:r>
            <a:r>
              <a:rPr lang="zh-CN" altLang="en-US" sz="2000"/>
              <a:t>）和行为疲劳（</a:t>
            </a:r>
            <a:r>
              <a:rPr lang="en-US" altLang="zh-CN" sz="2000"/>
              <a:t>BF</a:t>
            </a:r>
            <a:r>
              <a:rPr lang="zh-CN" altLang="en-US" sz="2000"/>
              <a:t>）上得分显著更</a:t>
            </a:r>
            <a:r>
              <a:rPr lang="zh-CN" altLang="en-US" sz="2000" smtClean="0"/>
              <a:t>低</a:t>
            </a:r>
            <a:endParaRPr lang="en-US" altLang="zh-CN" sz="2000" smtClean="0"/>
          </a:p>
          <a:p>
            <a:endParaRPr lang="en-US" altLang="zh-CN" sz="2000"/>
          </a:p>
          <a:p>
            <a:pPr marL="285750" indent="-285750">
              <a:buFont typeface="Arial" panose="020B0604020202020204" pitchFamily="34" charset="0"/>
              <a:buChar char="•"/>
            </a:pPr>
            <a:r>
              <a:rPr lang="zh-CN" altLang="en-US" sz="2000"/>
              <a:t>行为疲劳的文化差异更大（效应量</a:t>
            </a:r>
            <a:r>
              <a:rPr lang="en-US" altLang="zh-CN" sz="2000"/>
              <a:t>-</a:t>
            </a:r>
            <a:r>
              <a:rPr lang="en-US" altLang="zh-CN" sz="2000" smtClean="0"/>
              <a:t>0.46vs-0.215</a:t>
            </a:r>
            <a:r>
              <a:rPr lang="zh-CN" altLang="en-US" sz="2000"/>
              <a:t>）</a:t>
            </a:r>
          </a:p>
        </p:txBody>
      </p:sp>
      <p:graphicFrame>
        <p:nvGraphicFramePr>
          <p:cNvPr id="7" name="表格 6"/>
          <p:cNvGraphicFramePr/>
          <p:nvPr/>
        </p:nvGraphicFramePr>
        <p:xfrm>
          <a:off x="1559560" y="1574800"/>
          <a:ext cx="8530590" cy="1143000"/>
        </p:xfrm>
        <a:graphic>
          <a:graphicData uri="http://schemas.openxmlformats.org/drawingml/2006/table">
            <a:tbl>
              <a:tblPr firstRow="1" bandRow="1">
                <a:tableStyleId>{00A15C55-8517-42AA-B614-E9B94910E393}</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zh-CN" altLang="en-US"/>
                        <a:t>因子</a:t>
                      </a:r>
                    </a:p>
                  </a:txBody>
                  <a:tcPr anchor="ctr"/>
                </a:tc>
                <a:tc>
                  <a:txBody>
                    <a:bodyPr/>
                    <a:lstStyle/>
                    <a:p>
                      <a:pPr algn="ctr">
                        <a:buNone/>
                      </a:pPr>
                      <a:r>
                        <a:rPr lang="zh-CN" altLang="en-US"/>
                        <a:t>丹麦均值</a:t>
                      </a:r>
                    </a:p>
                  </a:txBody>
                  <a:tcPr anchor="ctr"/>
                </a:tc>
                <a:tc>
                  <a:txBody>
                    <a:bodyPr/>
                    <a:lstStyle/>
                    <a:p>
                      <a:pPr algn="ctr">
                        <a:buNone/>
                      </a:pPr>
                      <a:r>
                        <a:rPr lang="en-US" altLang="zh-CN"/>
                        <a:t>SE</a:t>
                      </a:r>
                    </a:p>
                  </a:txBody>
                  <a:tcPr anchor="ctr"/>
                </a:tc>
                <a:tc>
                  <a:txBody>
                    <a:bodyPr/>
                    <a:lstStyle/>
                    <a:p>
                      <a:pPr algn="ctr">
                        <a:buNone/>
                      </a:pPr>
                      <a:r>
                        <a:rPr lang="en-US" altLang="zh-CN"/>
                        <a:t>Z</a:t>
                      </a:r>
                      <a:r>
                        <a:rPr lang="zh-CN" altLang="en-US"/>
                        <a:t>值</a:t>
                      </a:r>
                    </a:p>
                  </a:txBody>
                  <a:tcPr anchor="ctr"/>
                </a:tc>
                <a:tc>
                  <a:txBody>
                    <a:bodyPr/>
                    <a:lstStyle/>
                    <a:p>
                      <a:pPr algn="ctr">
                        <a:buNone/>
                      </a:pPr>
                      <a:r>
                        <a:rPr lang="en-US" altLang="zh-CN"/>
                        <a:t>P</a:t>
                      </a:r>
                      <a:r>
                        <a:rPr lang="zh-CN" altLang="en-US"/>
                        <a:t>值</a:t>
                      </a:r>
                    </a:p>
                  </a:txBody>
                  <a:tcPr anchor="ctr"/>
                </a:tc>
                <a:tc>
                  <a:txBody>
                    <a:bodyPr/>
                    <a:lstStyle/>
                    <a:p>
                      <a:pPr algn="ctr">
                        <a:buNone/>
                      </a:pPr>
                      <a:r>
                        <a:rPr lang="zh-CN" altLang="en-US"/>
                        <a:t>效应量</a:t>
                      </a:r>
                    </a:p>
                  </a:txBody>
                  <a:tcPr anchor="ctr"/>
                </a:tc>
                <a:extLst>
                  <a:ext uri="{0D108BD9-81ED-4DB2-BD59-A6C34878D82A}">
                    <a16:rowId xmlns:a16="http://schemas.microsoft.com/office/drawing/2014/main" val="10000"/>
                  </a:ext>
                </a:extLst>
              </a:tr>
              <a:tr h="381000">
                <a:tc>
                  <a:txBody>
                    <a:bodyPr/>
                    <a:lstStyle/>
                    <a:p>
                      <a:pPr algn="ctr">
                        <a:buNone/>
                      </a:pPr>
                      <a:r>
                        <a:rPr lang="en-US" altLang="zh-CN"/>
                        <a:t>IF</a:t>
                      </a:r>
                    </a:p>
                  </a:txBody>
                  <a:tcPr anchor="ctr"/>
                </a:tc>
                <a:tc>
                  <a:txBody>
                    <a:bodyPr/>
                    <a:lstStyle/>
                    <a:p>
                      <a:pPr algn="ctr">
                        <a:buNone/>
                      </a:pPr>
                      <a:r>
                        <a:rPr lang="en-US" altLang="zh-CN"/>
                        <a:t>-0.408</a:t>
                      </a:r>
                    </a:p>
                  </a:txBody>
                  <a:tcPr anchor="ctr"/>
                </a:tc>
                <a:tc>
                  <a:txBody>
                    <a:bodyPr/>
                    <a:lstStyle/>
                    <a:p>
                      <a:pPr algn="ctr">
                        <a:buNone/>
                      </a:pPr>
                      <a:r>
                        <a:rPr lang="en-US" altLang="zh-CN"/>
                        <a:t>0.025</a:t>
                      </a:r>
                    </a:p>
                  </a:txBody>
                  <a:tcPr anchor="ctr"/>
                </a:tc>
                <a:tc>
                  <a:txBody>
                    <a:bodyPr/>
                    <a:lstStyle/>
                    <a:p>
                      <a:pPr algn="ctr">
                        <a:buNone/>
                      </a:pPr>
                      <a:r>
                        <a:rPr lang="en-US" altLang="zh-CN"/>
                        <a:t>-16.627</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-0.215</a:t>
                      </a:r>
                    </a:p>
                  </a:txBody>
                  <a:tcPr anchor="ctr"/>
                </a:tc>
                <a:extLst>
                  <a:ext uri="{0D108BD9-81ED-4DB2-BD59-A6C34878D82A}">
                    <a16:rowId xmlns:a16="http://schemas.microsoft.com/office/drawing/2014/main" val="10001"/>
                  </a:ext>
                </a:extLst>
              </a:tr>
              <a:tr h="381000">
                <a:tc>
                  <a:txBody>
                    <a:bodyPr/>
                    <a:lstStyle/>
                    <a:p>
                      <a:pPr algn="ctr">
                        <a:buNone/>
                      </a:pPr>
                      <a:r>
                        <a:rPr lang="en-US" altLang="zh-CN"/>
                        <a:t>BF</a:t>
                      </a:r>
                    </a:p>
                  </a:txBody>
                  <a:tcPr anchor="ctr"/>
                </a:tc>
                <a:tc>
                  <a:txBody>
                    <a:bodyPr/>
                    <a:lstStyle/>
                    <a:p>
                      <a:pPr algn="ctr">
                        <a:buNone/>
                      </a:pPr>
                      <a:r>
                        <a:rPr lang="en-US" altLang="zh-CN"/>
                        <a:t>-0.877</a:t>
                      </a:r>
                    </a:p>
                  </a:txBody>
                  <a:tcPr anchor="ctr"/>
                </a:tc>
                <a:tc>
                  <a:txBody>
                    <a:bodyPr/>
                    <a:lstStyle/>
                    <a:p>
                      <a:pPr algn="ctr">
                        <a:buNone/>
                      </a:pPr>
                      <a:r>
                        <a:rPr lang="en-US" altLang="zh-CN"/>
                        <a:t>0.030</a:t>
                      </a:r>
                    </a:p>
                  </a:txBody>
                  <a:tcPr anchor="ctr"/>
                </a:tc>
                <a:tc>
                  <a:txBody>
                    <a:bodyPr/>
                    <a:lstStyle/>
                    <a:p>
                      <a:pPr algn="ctr">
                        <a:buNone/>
                      </a:pPr>
                      <a:r>
                        <a:rPr lang="en-US" altLang="zh-CN"/>
                        <a:t>-29.296</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-0.460</a:t>
                      </a:r>
                    </a:p>
                  </a:txBody>
                  <a:tcPr anchor="ctr"/>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25" y="300990"/>
            <a:ext cx="6760210" cy="460375"/>
          </a:xfrm>
          <a:prstGeom prst="rect">
            <a:avLst/>
          </a:prstGeom>
          <a:noFill/>
        </p:spPr>
        <p:txBody>
          <a:bodyPr wrap="squar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因子载荷路径分析</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2 181059"/>
          <p:cNvPicPr>
            <a:picLocks noChangeAspect="1"/>
          </p:cNvPicPr>
          <p:nvPr/>
        </p:nvPicPr>
        <p:blipFill>
          <a:blip r:embed="rId5"/>
          <a:srcRect l="33688" t="33401" r="31734" b="39096"/>
          <a:stretch>
            <a:fillRect/>
          </a:stretch>
        </p:blipFill>
        <p:spPr>
          <a:xfrm>
            <a:off x="132765" y="1683437"/>
            <a:ext cx="7701182" cy="3319884"/>
          </a:xfrm>
          <a:prstGeom prst="rect">
            <a:avLst/>
          </a:prstGeom>
        </p:spPr>
      </p:pic>
      <p:sp>
        <p:nvSpPr>
          <p:cNvPr id="7" name="文本框 6"/>
          <p:cNvSpPr txBox="1"/>
          <p:nvPr/>
        </p:nvSpPr>
        <p:spPr>
          <a:xfrm>
            <a:off x="867410" y="1009015"/>
            <a:ext cx="4064000" cy="645160"/>
          </a:xfrm>
          <a:prstGeom prst="rect">
            <a:avLst/>
          </a:prstGeom>
          <a:noFill/>
        </p:spPr>
        <p:txBody>
          <a:bodyPr wrap="square" rtlCol="0">
            <a:spAutoFit/>
          </a:bodyPr>
          <a:lstStyle/>
          <a:p>
            <a:r>
              <a:rPr lang="zh-CN" altLang="en-US" b="1">
                <a:solidFill>
                  <a:schemeClr val="tx1">
                    <a:lumMod val="65000"/>
                    <a:lumOff val="35000"/>
                  </a:schemeClr>
                </a:solidFill>
              </a:rPr>
              <a:t>标准化参数对比：</a:t>
            </a:r>
          </a:p>
          <a:p>
            <a:r>
              <a:rPr lang="zh-CN" altLang="en-US" b="1">
                <a:solidFill>
                  <a:schemeClr val="tx1">
                    <a:lumMod val="65000"/>
                    <a:lumOff val="35000"/>
                  </a:schemeClr>
                </a:solidFill>
              </a:rPr>
              <a:t>因子载荷（</a:t>
            </a:r>
            <a:r>
              <a:rPr lang="en-US" altLang="zh-CN" b="1">
                <a:solidFill>
                  <a:schemeClr val="tx1">
                    <a:lumMod val="65000"/>
                    <a:lumOff val="35000"/>
                  </a:schemeClr>
                </a:solidFill>
              </a:rPr>
              <a:t>Std.all</a:t>
            </a:r>
            <a:r>
              <a:rPr lang="zh-CN" altLang="en-US" b="1">
                <a:solidFill>
                  <a:schemeClr val="tx1">
                    <a:lumMod val="65000"/>
                    <a:lumOff val="35000"/>
                  </a:schemeClr>
                </a:solidFill>
              </a:rPr>
              <a:t>）</a:t>
            </a:r>
          </a:p>
        </p:txBody>
      </p:sp>
      <p:sp>
        <p:nvSpPr>
          <p:cNvPr id="8" name="文本框 7"/>
          <p:cNvSpPr txBox="1"/>
          <p:nvPr/>
        </p:nvSpPr>
        <p:spPr>
          <a:xfrm>
            <a:off x="7570545" y="1852038"/>
            <a:ext cx="4371899" cy="1323439"/>
          </a:xfrm>
          <a:prstGeom prst="rect">
            <a:avLst/>
          </a:prstGeom>
          <a:noFill/>
        </p:spPr>
        <p:txBody>
          <a:bodyPr wrap="square" rtlCol="0">
            <a:spAutoFit/>
          </a:bodyPr>
          <a:lstStyle/>
          <a:p>
            <a:r>
              <a:rPr lang="zh-CN" altLang="en-US" sz="2000" smtClean="0">
                <a:solidFill>
                  <a:schemeClr val="tx1">
                    <a:lumMod val="75000"/>
                    <a:lumOff val="25000"/>
                  </a:schemeClr>
                </a:solidFill>
              </a:rPr>
              <a:t>德国</a:t>
            </a:r>
            <a:r>
              <a:rPr lang="zh-CN" altLang="en-US" sz="2000">
                <a:solidFill>
                  <a:schemeClr val="tx1">
                    <a:lumMod val="75000"/>
                    <a:lumOff val="25000"/>
                  </a:schemeClr>
                </a:solidFill>
              </a:rPr>
              <a:t>样本中</a:t>
            </a:r>
            <a:r>
              <a:rPr lang="en-US" altLang="zh-CN" sz="2000">
                <a:solidFill>
                  <a:schemeClr val="tx1">
                    <a:lumMod val="75000"/>
                    <a:lumOff val="25000"/>
                  </a:schemeClr>
                </a:solidFill>
              </a:rPr>
              <a:t>PF</a:t>
            </a:r>
            <a:r>
              <a:rPr lang="zh-CN" altLang="en-US" sz="2000">
                <a:solidFill>
                  <a:schemeClr val="tx1">
                    <a:lumMod val="75000"/>
                    <a:lumOff val="25000"/>
                  </a:schemeClr>
                </a:solidFill>
              </a:rPr>
              <a:t>对子因子的解释力</a:t>
            </a:r>
            <a:r>
              <a:rPr lang="zh-CN" altLang="en-US" sz="2000" smtClean="0">
                <a:solidFill>
                  <a:schemeClr val="tx1">
                    <a:lumMod val="75000"/>
                    <a:lumOff val="25000"/>
                  </a:schemeClr>
                </a:solidFill>
              </a:rPr>
              <a:t>更强（</a:t>
            </a:r>
            <a:r>
              <a:rPr lang="en-US" altLang="zh-CN" sz="2000" smtClean="0">
                <a:solidFill>
                  <a:schemeClr val="tx1">
                    <a:lumMod val="75000"/>
                    <a:lumOff val="25000"/>
                  </a:schemeClr>
                </a:solidFill>
              </a:rPr>
              <a:t>0.905vs0.847</a:t>
            </a:r>
            <a:r>
              <a:rPr lang="zh-CN" altLang="en-US" sz="2000" smtClean="0">
                <a:solidFill>
                  <a:schemeClr val="tx1">
                    <a:lumMod val="75000"/>
                    <a:lumOff val="25000"/>
                  </a:schemeClr>
                </a:solidFill>
              </a:rPr>
              <a:t>）</a:t>
            </a:r>
            <a:endParaRPr lang="en-US" altLang="zh-CN" sz="2000" smtClean="0">
              <a:solidFill>
                <a:schemeClr val="tx1">
                  <a:lumMod val="75000"/>
                  <a:lumOff val="25000"/>
                </a:schemeClr>
              </a:solidFill>
            </a:endParaRPr>
          </a:p>
          <a:p>
            <a:endParaRPr lang="en-US" altLang="zh-CN" sz="2000">
              <a:solidFill>
                <a:schemeClr val="tx1">
                  <a:lumMod val="75000"/>
                  <a:lumOff val="25000"/>
                </a:schemeClr>
              </a:solidFill>
            </a:endParaRPr>
          </a:p>
          <a:p>
            <a:r>
              <a:rPr lang="zh-CN" altLang="en-US" sz="2000" b="1" smtClean="0">
                <a:solidFill>
                  <a:schemeClr val="tx1">
                    <a:lumMod val="75000"/>
                    <a:lumOff val="25000"/>
                  </a:schemeClr>
                </a:solidFill>
              </a:rPr>
              <a:t>行为</a:t>
            </a:r>
            <a:r>
              <a:rPr lang="zh-CN" altLang="en-US" sz="2000" b="1">
                <a:solidFill>
                  <a:schemeClr val="tx1">
                    <a:lumMod val="75000"/>
                    <a:lumOff val="25000"/>
                  </a:schemeClr>
                </a:solidFill>
              </a:rPr>
              <a:t>疲劳</a:t>
            </a:r>
            <a:r>
              <a:rPr lang="zh-CN" altLang="en-US" sz="2000" b="1" smtClean="0">
                <a:solidFill>
                  <a:schemeClr val="tx1">
                    <a:lumMod val="75000"/>
                    <a:lumOff val="25000"/>
                  </a:schemeClr>
                </a:solidFill>
              </a:rPr>
              <a:t>题目</a:t>
            </a:r>
            <a:r>
              <a:rPr lang="en-US" altLang="zh-CN" sz="2000" b="1" smtClean="0">
                <a:solidFill>
                  <a:schemeClr val="tx1">
                    <a:lumMod val="75000"/>
                    <a:lumOff val="25000"/>
                  </a:schemeClr>
                </a:solidFill>
              </a:rPr>
              <a:t>4</a:t>
            </a:r>
            <a:r>
              <a:rPr lang="zh-CN" altLang="en-US" sz="2000" b="1" smtClean="0">
                <a:solidFill>
                  <a:schemeClr val="tx1">
                    <a:lumMod val="75000"/>
                    <a:lumOff val="25000"/>
                  </a:schemeClr>
                </a:solidFill>
              </a:rPr>
              <a:t>载荷</a:t>
            </a:r>
            <a:r>
              <a:rPr lang="zh-CN" altLang="en-US" sz="2000" b="1">
                <a:solidFill>
                  <a:schemeClr val="tx1">
                    <a:lumMod val="75000"/>
                    <a:lumOff val="25000"/>
                  </a:schemeClr>
                </a:solidFill>
              </a:rPr>
              <a:t>存在文化差异</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01</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量表制定与验证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强等值性检验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1945"/>
          <p:cNvPicPr>
            <a:picLocks noChangeAspect="1"/>
          </p:cNvPicPr>
          <p:nvPr/>
        </p:nvPicPr>
        <p:blipFill rotWithShape="1">
          <a:blip r:embed="rId5"/>
          <a:srcRect l="36094" t="46967" r="18990" b="46948"/>
          <a:stretch>
            <a:fillRect/>
          </a:stretch>
        </p:blipFill>
        <p:spPr>
          <a:xfrm>
            <a:off x="1743708" y="1514396"/>
            <a:ext cx="9010015" cy="619282"/>
          </a:xfrm>
          <a:prstGeom prst="rect">
            <a:avLst/>
          </a:prstGeom>
        </p:spPr>
      </p:pic>
      <p:pic>
        <p:nvPicPr>
          <p:cNvPr id="8" name="图片 7" descr="屏幕截图 2025-06-12 202310"/>
          <p:cNvPicPr>
            <a:picLocks noChangeAspect="1"/>
          </p:cNvPicPr>
          <p:nvPr/>
        </p:nvPicPr>
        <p:blipFill>
          <a:blip r:embed="rId6"/>
          <a:srcRect l="34578" t="33256" r="27010" b="37804"/>
          <a:stretch>
            <a:fillRect/>
          </a:stretch>
        </p:blipFill>
        <p:spPr>
          <a:xfrm>
            <a:off x="1419212" y="2089623"/>
            <a:ext cx="7227047" cy="2931832"/>
          </a:xfrm>
          <a:prstGeom prst="rect">
            <a:avLst/>
          </a:prstGeom>
        </p:spPr>
      </p:pic>
      <p:pic>
        <p:nvPicPr>
          <p:cNvPr id="13" name="图片 12" descr="屏幕截图 2025-06-12 201945"/>
          <p:cNvPicPr>
            <a:picLocks noChangeAspect="1"/>
          </p:cNvPicPr>
          <p:nvPr/>
        </p:nvPicPr>
        <p:blipFill rotWithShape="1">
          <a:blip r:embed="rId5"/>
          <a:srcRect l="36094" t="35092" r="18990" b="59921"/>
          <a:stretch>
            <a:fillRect/>
          </a:stretch>
        </p:blipFill>
        <p:spPr>
          <a:xfrm>
            <a:off x="1743709" y="912304"/>
            <a:ext cx="9010015" cy="507619"/>
          </a:xfrm>
          <a:prstGeom prst="rect">
            <a:avLst/>
          </a:prstGeom>
        </p:spPr>
      </p:pic>
      <p:pic>
        <p:nvPicPr>
          <p:cNvPr id="14" name="图片 13" descr="屏幕截图 2025-06-12 202639"/>
          <p:cNvPicPr>
            <a:picLocks noChangeAspect="1"/>
          </p:cNvPicPr>
          <p:nvPr/>
        </p:nvPicPr>
        <p:blipFill rotWithShape="1">
          <a:blip r:embed="rId7"/>
          <a:srcRect l="6801" t="44196" r="12607"/>
          <a:stretch/>
        </p:blipFill>
        <p:spPr>
          <a:xfrm>
            <a:off x="1644162" y="4904466"/>
            <a:ext cx="6295292" cy="1783251"/>
          </a:xfrm>
          <a:prstGeom prst="rect">
            <a:avLst/>
          </a:prstGeom>
        </p:spPr>
      </p:pic>
      <p:sp>
        <p:nvSpPr>
          <p:cNvPr id="6" name="矩形 5"/>
          <p:cNvSpPr/>
          <p:nvPr/>
        </p:nvSpPr>
        <p:spPr>
          <a:xfrm>
            <a:off x="8279423" y="3867293"/>
            <a:ext cx="3845169" cy="2308324"/>
          </a:xfrm>
          <a:prstGeom prst="rect">
            <a:avLst/>
          </a:prstGeom>
        </p:spPr>
        <p:txBody>
          <a:bodyPr wrap="square">
            <a:spAutoFit/>
          </a:bodyPr>
          <a:lstStyle/>
          <a:p>
            <a:r>
              <a:rPr lang="zh-CN" altLang="en-US">
                <a:solidFill>
                  <a:srgbClr val="006A44"/>
                </a:solidFill>
                <a:latin typeface="微软雅黑" panose="020B0503020204020204" charset="-122"/>
                <a:ea typeface="微软雅黑" panose="020B0503020204020204" charset="-122"/>
                <a:cs typeface="微软雅黑" panose="020B0503020204020204" charset="-122"/>
              </a:rPr>
              <a:t>标量不变性</a:t>
            </a:r>
            <a:r>
              <a:rPr lang="zh-CN" altLang="en-US" b="1">
                <a:solidFill>
                  <a:srgbClr val="006A44"/>
                </a:solidFill>
                <a:latin typeface="微软雅黑" panose="020B0503020204020204" charset="-122"/>
                <a:ea typeface="微软雅黑" panose="020B0503020204020204" charset="-122"/>
                <a:cs typeface="微软雅黑" panose="020B0503020204020204" charset="-122"/>
              </a:rPr>
              <a:t>不成立</a:t>
            </a:r>
            <a:r>
              <a:rPr lang="zh-CN" altLang="en-US">
                <a:solidFill>
                  <a:srgbClr val="006A44"/>
                </a:solidFill>
                <a:latin typeface="微软雅黑" panose="020B0503020204020204" charset="-122"/>
                <a:ea typeface="微软雅黑" panose="020B0503020204020204" charset="-122"/>
                <a:cs typeface="微软雅黑" panose="020B0503020204020204" charset="-122"/>
              </a:rPr>
              <a:t>：</a:t>
            </a:r>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r>
              <a:rPr lang="zh-CN" altLang="en-US">
                <a:solidFill>
                  <a:srgbClr val="006A44"/>
                </a:solidFill>
                <a:latin typeface="微软雅黑" panose="020B0503020204020204" charset="-122"/>
                <a:ea typeface="微软雅黑" panose="020B0503020204020204" charset="-122"/>
                <a:cs typeface="微软雅黑" panose="020B0503020204020204" charset="-122"/>
              </a:rPr>
              <a:t>行为疲劳题目（</a:t>
            </a:r>
            <a:r>
              <a:rPr lang="en-US" altLang="zh-CN" b="1">
                <a:solidFill>
                  <a:srgbClr val="006A44"/>
                </a:solidFill>
                <a:latin typeface="微软雅黑" panose="020B0503020204020204" charset="-122"/>
                <a:ea typeface="微软雅黑" panose="020B0503020204020204" charset="-122"/>
                <a:cs typeface="微软雅黑" panose="020B0503020204020204" charset="-122"/>
              </a:rPr>
              <a:t>4</a:t>
            </a:r>
            <a:r>
              <a:rPr lang="zh-CN" altLang="en-US">
                <a:solidFill>
                  <a:srgbClr val="006A44"/>
                </a:solidFill>
                <a:latin typeface="微软雅黑" panose="020B0503020204020204" charset="-122"/>
                <a:ea typeface="微软雅黑" panose="020B0503020204020204" charset="-122"/>
                <a:cs typeface="微软雅黑" panose="020B0503020204020204" charset="-122"/>
              </a:rPr>
              <a:t>与</a:t>
            </a:r>
            <a:r>
              <a:rPr lang="en-US" altLang="zh-CN" b="1">
                <a:solidFill>
                  <a:srgbClr val="006A44"/>
                </a:solidFill>
                <a:latin typeface="微软雅黑" panose="020B0503020204020204" charset="-122"/>
                <a:ea typeface="微软雅黑" panose="020B0503020204020204" charset="-122"/>
                <a:cs typeface="微软雅黑" panose="020B0503020204020204" charset="-122"/>
              </a:rPr>
              <a:t>2/6</a:t>
            </a:r>
            <a:r>
              <a:rPr lang="zh-CN" altLang="en-US">
                <a:solidFill>
                  <a:srgbClr val="006A44"/>
                </a:solidFill>
                <a:latin typeface="微软雅黑" panose="020B0503020204020204" charset="-122"/>
                <a:ea typeface="微软雅黑" panose="020B0503020204020204" charset="-122"/>
                <a:cs typeface="微软雅黑" panose="020B0503020204020204" charset="-122"/>
              </a:rPr>
              <a:t>）存在显著阈值差异，反映文化对疲劳感知基准的影响，此维度</a:t>
            </a:r>
            <a:r>
              <a:rPr lang="en-US" altLang="zh-CN">
                <a:solidFill>
                  <a:srgbClr val="006A44"/>
                </a:solidFill>
                <a:latin typeface="微软雅黑" panose="020B0503020204020204" charset="-122"/>
                <a:ea typeface="微软雅黑" panose="020B0503020204020204" charset="-122"/>
                <a:cs typeface="微软雅黑" panose="020B0503020204020204" charset="-122"/>
              </a:rPr>
              <a:t>·</a:t>
            </a:r>
            <a:r>
              <a:rPr lang="zh-CN" altLang="en-US">
                <a:solidFill>
                  <a:srgbClr val="006A44"/>
                </a:solidFill>
                <a:latin typeface="微软雅黑" panose="020B0503020204020204" charset="-122"/>
                <a:ea typeface="微软雅黑" panose="020B0503020204020204" charset="-122"/>
                <a:cs typeface="微软雅黑" panose="020B0503020204020204" charset="-122"/>
              </a:rPr>
              <a:t>需谨慎进行跨国均值比较</a:t>
            </a:r>
          </a:p>
          <a:p>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r>
              <a:rPr lang="zh-CN" altLang="en-US">
                <a:solidFill>
                  <a:srgbClr val="006A44"/>
                </a:solidFill>
                <a:latin typeface="微软雅黑" panose="020B0503020204020204" charset="-122"/>
                <a:ea typeface="微软雅黑" panose="020B0503020204020204" charset="-122"/>
                <a:cs typeface="微软雅黑" panose="020B0503020204020204" charset="-122"/>
              </a:rPr>
              <a:t>直接比较两国原始分数可能产生偏差</a:t>
            </a:r>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599610"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释放题目</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2</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阈值约束后</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部分强等值性检验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3028"/>
          <p:cNvPicPr>
            <a:picLocks noChangeAspect="1"/>
          </p:cNvPicPr>
          <p:nvPr/>
        </p:nvPicPr>
        <p:blipFill rotWithShape="1">
          <a:blip r:embed="rId5"/>
          <a:srcRect b="65055"/>
          <a:stretch>
            <a:fillRect/>
          </a:stretch>
        </p:blipFill>
        <p:spPr>
          <a:xfrm>
            <a:off x="1337310" y="1196341"/>
            <a:ext cx="9067800" cy="669036"/>
          </a:xfrm>
          <a:prstGeom prst="rect">
            <a:avLst/>
          </a:prstGeom>
        </p:spPr>
      </p:pic>
      <p:pic>
        <p:nvPicPr>
          <p:cNvPr id="13" name="图片 12" descr="屏幕截图 2025-06-12 203028"/>
          <p:cNvPicPr>
            <a:picLocks noChangeAspect="1"/>
          </p:cNvPicPr>
          <p:nvPr/>
        </p:nvPicPr>
        <p:blipFill rotWithShape="1">
          <a:blip r:embed="rId5"/>
          <a:srcRect t="60418"/>
          <a:stretch>
            <a:fillRect/>
          </a:stretch>
        </p:blipFill>
        <p:spPr>
          <a:xfrm>
            <a:off x="1337297" y="1755713"/>
            <a:ext cx="9067800" cy="757809"/>
          </a:xfrm>
          <a:prstGeom prst="rect">
            <a:avLst/>
          </a:prstGeom>
        </p:spPr>
      </p:pic>
      <p:pic>
        <p:nvPicPr>
          <p:cNvPr id="14" name="图片 13"/>
          <p:cNvPicPr>
            <a:picLocks noChangeAspect="1"/>
          </p:cNvPicPr>
          <p:nvPr/>
        </p:nvPicPr>
        <p:blipFill rotWithShape="1">
          <a:blip r:embed="rId6"/>
          <a:srcRect t="913" r="32096" b="23834"/>
          <a:stretch/>
        </p:blipFill>
        <p:spPr>
          <a:xfrm>
            <a:off x="1523200" y="2890680"/>
            <a:ext cx="7374615" cy="1605280"/>
          </a:xfrm>
          <a:prstGeom prst="rect">
            <a:avLst/>
          </a:prstGeom>
        </p:spPr>
      </p:pic>
      <p:sp>
        <p:nvSpPr>
          <p:cNvPr id="7" name="矩形 6"/>
          <p:cNvSpPr/>
          <p:nvPr/>
        </p:nvSpPr>
        <p:spPr>
          <a:xfrm>
            <a:off x="1419212" y="5117817"/>
            <a:ext cx="9651823" cy="646331"/>
          </a:xfrm>
          <a:prstGeom prst="rect">
            <a:avLst/>
          </a:prstGeom>
        </p:spPr>
        <p:txBody>
          <a:bodyPr wrap="square">
            <a:spAutoFit/>
          </a:bodyPr>
          <a:lstStyle/>
          <a:p>
            <a:r>
              <a:rPr lang="zh-CN" altLang="en-US">
                <a:solidFill>
                  <a:srgbClr val="404040"/>
                </a:solidFill>
                <a:latin typeface="Times New Roman" panose="02020603050405020304" pitchFamily="18" charset="0"/>
                <a:cs typeface="Times New Roman" panose="02020603050405020304" pitchFamily="18" charset="0"/>
              </a:rPr>
              <a:t>在部分弱等值性基础上，进一步约束截距等值后，模型拟合未显著恶化（</a:t>
            </a:r>
            <a:r>
              <a:rPr lang="en-US" altLang="zh-CN">
                <a:solidFill>
                  <a:srgbClr val="404040"/>
                </a:solidFill>
                <a:latin typeface="Times New Roman" panose="02020603050405020304" pitchFamily="18" charset="0"/>
                <a:cs typeface="Times New Roman" panose="02020603050405020304" pitchFamily="18" charset="0"/>
              </a:rPr>
              <a:t>ΔCFI=-0.005&lt;0.01</a:t>
            </a:r>
            <a:r>
              <a:rPr lang="zh-CN" altLang="en-US">
                <a:solidFill>
                  <a:srgbClr val="404040"/>
                </a:solidFill>
                <a:latin typeface="Times New Roman" panose="02020603050405020304" pitchFamily="18" charset="0"/>
                <a:cs typeface="Times New Roman" panose="02020603050405020304" pitchFamily="18" charset="0"/>
              </a:rPr>
              <a:t>）比较这两个模型的拟合，我们发现</a:t>
            </a:r>
            <a:r>
              <a:rPr lang="en-US" altLang="zh-CN">
                <a:solidFill>
                  <a:srgbClr val="404040"/>
                </a:solidFill>
                <a:latin typeface="Times New Roman" panose="02020603050405020304" pitchFamily="18" charset="0"/>
                <a:cs typeface="Times New Roman" panose="02020603050405020304" pitchFamily="18" charset="0"/>
              </a:rPr>
              <a:t>PFS</a:t>
            </a:r>
            <a:r>
              <a:rPr lang="zh-CN" altLang="en-US">
                <a:solidFill>
                  <a:srgbClr val="404040"/>
                </a:solidFill>
                <a:latin typeface="Times New Roman" panose="02020603050405020304" pitchFamily="18" charset="0"/>
                <a:cs typeface="Times New Roman" panose="02020603050405020304" pitchFamily="18" charset="0"/>
              </a:rPr>
              <a:t>支持部分标量不变性</a:t>
            </a:r>
            <a:r>
              <a:rPr lang="en-US" altLang="zh-CN">
                <a:solidFill>
                  <a:srgbClr val="404040"/>
                </a:solidFill>
                <a:latin typeface="Times New Roman" panose="02020603050405020304" pitchFamily="18" charset="0"/>
                <a:cs typeface="Times New Roman" panose="02020603050405020304" pitchFamily="18" charset="0"/>
              </a:rPr>
              <a:t>(ΔCFI=−0.005)</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截图 2025-06-12 203106"/>
          <p:cNvPicPr>
            <a:picLocks noChangeAspect="1"/>
          </p:cNvPicPr>
          <p:nvPr/>
        </p:nvPicPr>
        <p:blipFill>
          <a:blip r:embed="rId2"/>
          <a:stretch>
            <a:fillRect/>
          </a:stretch>
        </p:blipFill>
        <p:spPr>
          <a:xfrm>
            <a:off x="1529444" y="1257935"/>
            <a:ext cx="8820150" cy="2828925"/>
          </a:xfrm>
          <a:prstGeom prst="rect">
            <a:avLst/>
          </a:prstGeom>
        </p:spPr>
      </p:pic>
      <p:sp>
        <p:nvSpPr>
          <p:cNvPr id="3"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6" name="文本框 5"/>
          <p:cNvSpPr txBox="1"/>
          <p:nvPr/>
        </p:nvSpPr>
        <p:spPr>
          <a:xfrm>
            <a:off x="1419212" y="301090"/>
            <a:ext cx="204094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题目阈值对比</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7"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8" name="图片 7"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9" name="图片 8" descr="校徽-绿"/>
          <p:cNvPicPr>
            <a:picLocks noChangeAspect="1"/>
          </p:cNvPicPr>
          <p:nvPr/>
        </p:nvPicPr>
        <p:blipFill>
          <a:blip r:embed="rId4"/>
          <a:stretch>
            <a:fillRect/>
          </a:stretch>
        </p:blipFill>
        <p:spPr>
          <a:xfrm>
            <a:off x="9657080" y="20320"/>
            <a:ext cx="640715" cy="906780"/>
          </a:xfrm>
          <a:prstGeom prst="rect">
            <a:avLst/>
          </a:prstGeom>
        </p:spPr>
      </p:pic>
    </p:spTree>
    <p:extLst>
      <p:ext uri="{BB962C8B-B14F-4D97-AF65-F5344CB8AC3E}">
        <p14:creationId xmlns:p14="http://schemas.microsoft.com/office/powerpoint/2010/main" val="3460459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9477" y="1099038"/>
            <a:ext cx="8238392" cy="3913892"/>
          </a:xfrm>
          <a:prstGeom prst="rect">
            <a:avLst/>
          </a:prstGeom>
        </p:spPr>
        <p:txBody>
          <a:bodyPr wrap="square">
            <a:spAutoFit/>
          </a:bodyPr>
          <a:lstStyle/>
          <a:p>
            <a:pPr>
              <a:lnSpc>
                <a:spcPct val="200000"/>
              </a:lnSpc>
              <a:spcBef>
                <a:spcPts val="1030"/>
              </a:spcBef>
              <a:spcAft>
                <a:spcPts val="1030"/>
              </a:spcAft>
            </a:pP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1.</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对量表的修改</a:t>
            </a:r>
            <a:endParaRPr lang="en-US" altLang="zh-CN" sz="2000" b="1">
              <a:solidFill>
                <a:srgbClr val="006A44"/>
              </a:solidFill>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释放</a:t>
            </a:r>
            <a:r>
              <a:rPr lang="zh-CN" altLang="en-US" sz="200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阈值约束后模型可接受（</a:t>
            </a:r>
            <a:r>
              <a:rPr lang="en-US" altLang="zh-CN" sz="2000">
                <a:latin typeface="微软雅黑" panose="020B0503020204020204" charset="-122"/>
                <a:ea typeface="微软雅黑" panose="020B0503020204020204" charset="-122"/>
                <a:cs typeface="微软雅黑" panose="020B0503020204020204" charset="-122"/>
              </a:rPr>
              <a:t>ΔCFI=-0.007</a:t>
            </a:r>
            <a:r>
              <a:rPr lang="zh-CN" altLang="en-US" sz="2000" smtClean="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支持</a:t>
            </a:r>
            <a:r>
              <a:rPr lang="zh-CN" altLang="en-US" sz="2000">
                <a:latin typeface="微软雅黑" panose="020B0503020204020204" charset="-122"/>
                <a:ea typeface="微软雅黑" panose="020B0503020204020204" charset="-122"/>
                <a:cs typeface="微软雅黑" panose="020B0503020204020204" charset="-122"/>
              </a:rPr>
              <a:t>有限的跨国均值</a:t>
            </a:r>
            <a:r>
              <a:rPr lang="zh-CN" altLang="en-US" sz="2000" smtClean="0">
                <a:latin typeface="微软雅黑" panose="020B0503020204020204" charset="-122"/>
                <a:ea typeface="微软雅黑" panose="020B0503020204020204" charset="-122"/>
                <a:cs typeface="微软雅黑" panose="020B0503020204020204" charset="-122"/>
              </a:rPr>
              <a:t>比较</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000" b="1">
                <a:solidFill>
                  <a:srgbClr val="006A44"/>
                </a:solidFill>
                <a:latin typeface="微软雅黑" panose="020B0503020204020204" charset="-122"/>
                <a:ea typeface="微软雅黑" panose="020B0503020204020204" charset="-122"/>
                <a:cs typeface="微软雅黑" panose="020B0503020204020204" charset="-122"/>
              </a:rPr>
              <a:t>2</a:t>
            </a: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文化结论</a:t>
            </a:r>
            <a:endPar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反映两国对行为疲劳的评估基准</a:t>
            </a:r>
            <a:r>
              <a:rPr lang="zh-CN" altLang="en-US" sz="2000" smtClean="0">
                <a:latin typeface="微软雅黑" panose="020B0503020204020204" charset="-122"/>
                <a:ea typeface="微软雅黑" panose="020B0503020204020204" charset="-122"/>
                <a:cs typeface="微软雅黑" panose="020B0503020204020204" charset="-122"/>
              </a:rPr>
              <a:t>不同</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丹麦</a:t>
            </a:r>
            <a:r>
              <a:rPr lang="zh-CN" altLang="en-US" sz="2000">
                <a:latin typeface="微软雅黑" panose="020B0503020204020204" charset="-122"/>
                <a:ea typeface="微软雅黑" panose="020B0503020204020204" charset="-122"/>
                <a:cs typeface="微软雅黑" panose="020B0503020204020204" charset="-122"/>
              </a:rPr>
              <a:t>总体疲劳水平显著低于德国</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03</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流行疲劳随时间变化趋势</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607" t="22011" r="2728" b="18734"/>
          <a:stretch>
            <a:fillRect/>
          </a:stretch>
        </p:blipFill>
        <p:spPr>
          <a:xfrm>
            <a:off x="314960" y="2008858"/>
            <a:ext cx="11315895" cy="3942557"/>
          </a:xfrm>
          <a:prstGeom prst="rect">
            <a:avLst/>
          </a:prstGeom>
        </p:spPr>
      </p:pic>
      <p:sp>
        <p:nvSpPr>
          <p:cNvPr id="3" name="矩形 2"/>
          <p:cNvSpPr/>
          <p:nvPr/>
        </p:nvSpPr>
        <p:spPr>
          <a:xfrm>
            <a:off x="3078480" y="657275"/>
            <a:ext cx="6096000" cy="369332"/>
          </a:xfrm>
          <a:prstGeom prst="rect">
            <a:avLst/>
          </a:prstGeom>
        </p:spPr>
        <p:txBody>
          <a:bodyPr>
            <a:spAutoFit/>
          </a:bodyPr>
          <a:lstStyle/>
          <a:p>
            <a:pPr algn="ctr"/>
            <a:r>
              <a:rPr lang="zh-CN" altLang="en-US" smtClean="0"/>
              <a:t>丹麦和德国横断研究的每波数据的大流行疲劳平均值</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06881" y="1132330"/>
            <a:ext cx="8478864" cy="572567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6138" y="2087015"/>
            <a:ext cx="10330961" cy="1938992"/>
          </a:xfrm>
          <a:prstGeom prst="rect">
            <a:avLst/>
          </a:prstGeom>
        </p:spPr>
        <p:txBody>
          <a:bodyPr wrap="square">
            <a:spAutoFit/>
          </a:bodyPr>
          <a:lstStyle/>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用</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混合</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效应</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检验</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丹麦</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面板数据，由于数据缺失，此次未</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验证</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相关内容</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文</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lme4</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包</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endParaRPr lang="en-US" altLang="zh-CN" sz="2400" kern="10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（谢天谢地）</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68780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04</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流行疲劳相关矩阵</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a:srcRect r="939"/>
          <a:stretch/>
        </p:blipFill>
        <p:spPr>
          <a:xfrm>
            <a:off x="447040" y="0"/>
            <a:ext cx="7035214" cy="6685279"/>
          </a:xfrm>
          <a:prstGeom prst="rect">
            <a:avLst/>
          </a:prstGeom>
        </p:spPr>
      </p:pic>
      <p:sp>
        <p:nvSpPr>
          <p:cNvPr id="5" name="矩形 4"/>
          <p:cNvSpPr/>
          <p:nvPr/>
        </p:nvSpPr>
        <p:spPr>
          <a:xfrm>
            <a:off x="3997960" y="75513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德国重复横断面数据的相关矩阵</a:t>
            </a:r>
            <a:endParaRPr lang="zh-CN" altLang="en-US"/>
          </a:p>
        </p:txBody>
      </p:sp>
      <p:pic>
        <p:nvPicPr>
          <p:cNvPr id="2" name="图片 1"/>
          <p:cNvPicPr>
            <a:picLocks noChangeAspect="1"/>
          </p:cNvPicPr>
          <p:nvPr/>
        </p:nvPicPr>
        <p:blipFill>
          <a:blip r:embed="rId3"/>
          <a:stretch>
            <a:fillRect/>
          </a:stretch>
        </p:blipFill>
        <p:spPr>
          <a:xfrm>
            <a:off x="7054448" y="1589537"/>
            <a:ext cx="4747671" cy="260626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smtClean="0"/>
              <a:t>探索性因素分析所用</a:t>
            </a:r>
            <a:endParaRPr lang="zh-CN" altLang="en-US" sz="4000"/>
          </a:p>
        </p:txBody>
      </p:sp>
      <p:sp>
        <p:nvSpPr>
          <p:cNvPr id="3" name="内容占位符 2"/>
          <p:cNvSpPr>
            <a:spLocks noGrp="1"/>
          </p:cNvSpPr>
          <p:nvPr>
            <p:ph idx="1"/>
          </p:nvPr>
        </p:nvSpPr>
        <p:spPr/>
        <p:txBody>
          <a:bodyPr>
            <a:normAutofit lnSpcReduction="10000"/>
          </a:bodyPr>
          <a:lstStyle/>
          <a:p>
            <a:pPr marL="0" indent="0">
              <a:buNone/>
            </a:pPr>
            <a:r>
              <a:rPr lang="zh-CN" altLang="en-US"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rPr>
              <a:t>后面较难部分有详细代码</a:t>
            </a:r>
            <a:endParaRPr lang="en-US" altLang="zh-CN"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stats</a:t>
            </a:r>
            <a:r>
              <a:rPr lang="zh-CN" altLang="zh-CN">
                <a:latin typeface="Times New Roman" panose="02020603050405020304" pitchFamily="18" charset="0"/>
                <a:ea typeface="宋体" panose="02010600030101010101" pitchFamily="2" charset="-122"/>
                <a:cs typeface="Times New Roman" panose="02020603050405020304" pitchFamily="18" charset="0"/>
              </a:rPr>
              <a:t>包提取疫情疲劳相关</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条目</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a:latin typeface="Times New Roman" panose="02020603050405020304" pitchFamily="18" charset="0"/>
                <a:ea typeface="宋体" panose="02010600030101010101" pitchFamily="2" charset="-122"/>
                <a:cs typeface="Times New Roman" panose="02020603050405020304" pitchFamily="18" charset="0"/>
              </a:rPr>
              <a:t>峰度偏度（</a:t>
            </a:r>
            <a:r>
              <a:rPr lang="en-US" altLang="zh-CN">
                <a:latin typeface="Times New Roman" panose="02020603050405020304" pitchFamily="18" charset="0"/>
                <a:ea typeface="宋体" panose="02010600030101010101" pitchFamily="2" charset="-122"/>
                <a:cs typeface="Times New Roman" panose="02020603050405020304" pitchFamily="18" charset="0"/>
              </a:rPr>
              <a:t>describe</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mardia</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en-US" altLang="zh-CN">
                <a:latin typeface="Times New Roman" panose="02020603050405020304" pitchFamily="18" charset="0"/>
                <a:ea typeface="宋体" panose="02010600030101010101" pitchFamily="2" charset="-122"/>
                <a:cs typeface="Times New Roman" panose="02020603050405020304" pitchFamily="18" charset="0"/>
              </a:rPr>
              <a:t>KMO</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KMO</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a:latin typeface="Times New Roman" panose="02020603050405020304" pitchFamily="18" charset="0"/>
                <a:ea typeface="宋体" panose="02010600030101010101" pitchFamily="2" charset="-122"/>
                <a:cs typeface="Times New Roman" panose="02020603050405020304" pitchFamily="18" charset="0"/>
              </a:rPr>
              <a:t>和</a:t>
            </a:r>
            <a:r>
              <a:rPr lang="en-US" altLang="zh-CN">
                <a:latin typeface="Times New Roman" panose="02020603050405020304" pitchFamily="18" charset="0"/>
                <a:ea typeface="宋体" panose="02010600030101010101" pitchFamily="2" charset="-122"/>
                <a:cs typeface="Times New Roman" panose="02020603050405020304" pitchFamily="18" charset="0"/>
              </a:rPr>
              <a:t>Bartlett</a:t>
            </a:r>
            <a:r>
              <a:rPr lang="zh-CN" altLang="zh-CN">
                <a:latin typeface="Times New Roman" panose="02020603050405020304" pitchFamily="18" charset="0"/>
                <a:ea typeface="宋体" panose="02010600030101010101" pitchFamily="2" charset="-122"/>
                <a:cs typeface="Times New Roman" panose="02020603050405020304" pitchFamily="18" charset="0"/>
              </a:rPr>
              <a:t>球形检验（</a:t>
            </a:r>
            <a:r>
              <a:rPr lang="en-US" altLang="zh-CN">
                <a:latin typeface="Times New Roman" panose="02020603050405020304" pitchFamily="18" charset="0"/>
                <a:ea typeface="宋体" panose="02010600030101010101" pitchFamily="2" charset="-122"/>
                <a:cs typeface="Times New Roman" panose="02020603050405020304" pitchFamily="18" charset="0"/>
              </a:rPr>
              <a:t>Bartlett</a:t>
            </a:r>
            <a:r>
              <a:rPr lang="zh-CN" altLang="zh-CN">
                <a:latin typeface="Times New Roman" panose="02020603050405020304" pitchFamily="18" charset="0"/>
                <a:ea typeface="宋体" panose="02010600030101010101" pitchFamily="2" charset="-122"/>
                <a:cs typeface="Times New Roman" panose="02020603050405020304" pitchFamily="18" charset="0"/>
              </a:rPr>
              <a:t>）、碎石图（</a:t>
            </a:r>
            <a:r>
              <a:rPr lang="en-US" altLang="zh-CN">
                <a:latin typeface="Times New Roman" panose="02020603050405020304" pitchFamily="18" charset="0"/>
                <a:ea typeface="宋体" panose="02010600030101010101" pitchFamily="2" charset="-122"/>
                <a:cs typeface="Times New Roman" panose="02020603050405020304" pitchFamily="18" charset="0"/>
              </a:rPr>
              <a:t>Scree</a:t>
            </a:r>
            <a:r>
              <a:rPr lang="zh-CN" altLang="zh-CN">
                <a:latin typeface="Times New Roman" panose="02020603050405020304" pitchFamily="18" charset="0"/>
                <a:ea typeface="宋体" panose="02010600030101010101" pitchFamily="2" charset="-122"/>
                <a:cs typeface="Times New Roman" panose="02020603050405020304" pitchFamily="18" charset="0"/>
              </a:rPr>
              <a:t>）、评价碎石图（</a:t>
            </a:r>
            <a:r>
              <a:rPr lang="en-US" altLang="zh-CN">
                <a:latin typeface="Times New Roman" panose="02020603050405020304" pitchFamily="18" charset="0"/>
                <a:ea typeface="宋体" panose="02010600030101010101" pitchFamily="2" charset="-122"/>
                <a:cs typeface="Times New Roman" panose="02020603050405020304" pitchFamily="18" charset="0"/>
              </a:rPr>
              <a:t>nFactors</a:t>
            </a:r>
            <a:r>
              <a:rPr lang="zh-CN" altLang="zh-CN">
                <a:latin typeface="Times New Roman" panose="02020603050405020304" pitchFamily="18" charset="0"/>
                <a:ea typeface="宋体" panose="02010600030101010101" pitchFamily="2" charset="-122"/>
                <a:cs typeface="Times New Roman" panose="02020603050405020304" pitchFamily="18" charset="0"/>
              </a:rPr>
              <a:t>）、计算</a:t>
            </a:r>
            <a:r>
              <a:rPr lang="en-US" altLang="zh-CN">
                <a:latin typeface="Times New Roman" panose="02020603050405020304" pitchFamily="18" charset="0"/>
                <a:ea typeface="宋体" panose="02010600030101010101" pitchFamily="2" charset="-122"/>
                <a:cs typeface="Times New Roman" panose="02020603050405020304" pitchFamily="18" charset="0"/>
              </a:rPr>
              <a:t>Very Simple Structure and Velicer's MAP</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vss</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a:latin typeface="Times New Roman" panose="02020603050405020304" pitchFamily="18" charset="0"/>
                <a:ea typeface="宋体" panose="02010600030101010101" pitchFamily="2" charset="-122"/>
                <a:cs typeface="Times New Roman" panose="02020603050405020304" pitchFamily="18" charset="0"/>
              </a:rPr>
              <a:t>相关矩阵（</a:t>
            </a:r>
            <a:r>
              <a:rPr lang="en-US" altLang="zh-CN">
                <a:latin typeface="Times New Roman" panose="02020603050405020304" pitchFamily="18" charset="0"/>
                <a:ea typeface="宋体" panose="02010600030101010101" pitchFamily="2" charset="-122"/>
                <a:cs typeface="Times New Roman" panose="02020603050405020304" pitchFamily="18" charset="0"/>
              </a:rPr>
              <a:t>cor.test</a:t>
            </a:r>
            <a:r>
              <a:rPr lang="zh-CN" altLang="zh-CN">
                <a:latin typeface="Times New Roman" panose="02020603050405020304" pitchFamily="18" charset="0"/>
                <a:ea typeface="宋体" panose="02010600030101010101" pitchFamily="2" charset="-122"/>
                <a:cs typeface="Times New Roman" panose="02020603050405020304" pitchFamily="18" charset="0"/>
              </a:rPr>
              <a:t>）、使用</a:t>
            </a:r>
            <a:r>
              <a:rPr lang="en-US" altLang="zh-CN">
                <a:latin typeface="Times New Roman" panose="02020603050405020304" pitchFamily="18" charset="0"/>
                <a:ea typeface="宋体" panose="02010600030101010101" pitchFamily="2" charset="-122"/>
                <a:cs typeface="Times New Roman" panose="02020603050405020304" pitchFamily="18" charset="0"/>
              </a:rPr>
              <a:t>pearson</a:t>
            </a:r>
            <a:r>
              <a:rPr lang="zh-CN" altLang="zh-CN">
                <a:latin typeface="Times New Roman" panose="02020603050405020304" pitchFamily="18" charset="0"/>
                <a:ea typeface="宋体" panose="02010600030101010101" pitchFamily="2" charset="-122"/>
                <a:cs typeface="Times New Roman" panose="02020603050405020304" pitchFamily="18" charset="0"/>
              </a:rPr>
              <a:t>相关系数进行项目缩减（</a:t>
            </a:r>
            <a:r>
              <a:rPr lang="en-US" altLang="zh-CN">
                <a:latin typeface="Times New Roman" panose="02020603050405020304" pitchFamily="18" charset="0"/>
                <a:ea typeface="宋体" panose="02010600030101010101" pitchFamily="2" charset="-122"/>
                <a:cs typeface="Times New Roman" panose="02020603050405020304" pitchFamily="18" charset="0"/>
              </a:rPr>
              <a:t>pairs.panels</a:t>
            </a:r>
            <a:r>
              <a:rPr lang="zh-CN" altLang="zh-CN">
                <a:latin typeface="Times New Roman" panose="02020603050405020304" pitchFamily="18" charset="0"/>
                <a:ea typeface="宋体" panose="02010600030101010101" pitchFamily="2" charset="-122"/>
                <a:cs typeface="Times New Roman" panose="02020603050405020304" pitchFamily="18" charset="0"/>
              </a:rPr>
              <a:t>）、基于多水平相关性的探索性因子分析（</a:t>
            </a:r>
            <a:r>
              <a:rPr lang="en-US" altLang="zh-CN">
                <a:latin typeface="Times New Roman" panose="02020603050405020304" pitchFamily="18" charset="0"/>
                <a:ea typeface="宋体" panose="02010600030101010101" pitchFamily="2" charset="-122"/>
                <a:cs typeface="Times New Roman" panose="02020603050405020304" pitchFamily="18" charset="0"/>
              </a:rPr>
              <a:t>polychoric</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paran</a:t>
            </a:r>
            <a:r>
              <a:rPr lang="zh-CN" altLang="zh-CN">
                <a:latin typeface="Times New Roman" panose="02020603050405020304" pitchFamily="18" charset="0"/>
                <a:ea typeface="宋体" panose="02010600030101010101" pitchFamily="2" charset="-122"/>
                <a:cs typeface="Times New Roman" panose="02020603050405020304" pitchFamily="18" charset="0"/>
              </a:rPr>
              <a:t>包评估主成分分析得到的主成分分析和因子分析（</a:t>
            </a:r>
            <a:r>
              <a:rPr lang="en-US" altLang="zh-CN">
                <a:latin typeface="Times New Roman" panose="02020603050405020304" pitchFamily="18" charset="0"/>
                <a:ea typeface="宋体" panose="02010600030101010101" pitchFamily="2" charset="-122"/>
                <a:cs typeface="Times New Roman" panose="02020603050405020304" pitchFamily="18" charset="0"/>
              </a:rPr>
              <a:t>fa</a:t>
            </a:r>
            <a:r>
              <a:rPr lang="zh-CN" altLang="zh-CN">
                <a:latin typeface="Times New Roman" panose="02020603050405020304" pitchFamily="18" charset="0"/>
                <a:ea typeface="宋体" panose="02010600030101010101" pitchFamily="2" charset="-122"/>
                <a:cs typeface="Times New Roman" panose="02020603050405020304" pitchFamily="18" charset="0"/>
              </a:rPr>
              <a:t>）得到的因子：平行分析（</a:t>
            </a:r>
            <a:r>
              <a:rPr lang="en-US" altLang="zh-CN">
                <a:latin typeface="Times New Roman" panose="02020603050405020304" pitchFamily="18" charset="0"/>
                <a:ea typeface="宋体" panose="02010600030101010101" pitchFamily="2" charset="-122"/>
                <a:cs typeface="Times New Roman" panose="02020603050405020304" pitchFamily="18" charset="0"/>
              </a:rPr>
              <a:t>fa.parallel</a:t>
            </a:r>
            <a:r>
              <a:rPr lang="zh-CN" altLang="zh-CN">
                <a:latin typeface="Times New Roman" panose="02020603050405020304" pitchFamily="18" charset="0"/>
                <a:ea typeface="宋体" panose="02010600030101010101" pitchFamily="2" charset="-122"/>
                <a:cs typeface="Times New Roman" panose="02020603050405020304" pitchFamily="18" charset="0"/>
              </a:rPr>
              <a:t>）、因子提取与旋转，使用了最小残差法（</a:t>
            </a:r>
            <a:r>
              <a:rPr lang="en-US" altLang="zh-CN">
                <a:latin typeface="Times New Roman" panose="02020603050405020304" pitchFamily="18" charset="0"/>
                <a:ea typeface="宋体" panose="02010600030101010101" pitchFamily="2" charset="-122"/>
                <a:cs typeface="Times New Roman" panose="02020603050405020304" pitchFamily="18" charset="0"/>
              </a:rPr>
              <a:t>minres</a:t>
            </a:r>
            <a:r>
              <a:rPr lang="zh-CN" altLang="zh-CN">
                <a:latin typeface="Times New Roman" panose="02020603050405020304" pitchFamily="18" charset="0"/>
                <a:ea typeface="宋体" panose="02010600030101010101" pitchFamily="2" charset="-122"/>
                <a:cs typeface="Times New Roman" panose="02020603050405020304" pitchFamily="18" charset="0"/>
              </a:rPr>
              <a:t>）和斜交旋转（</a:t>
            </a:r>
            <a:r>
              <a:rPr lang="en-US" altLang="zh-CN">
                <a:latin typeface="Times New Roman" panose="02020603050405020304" pitchFamily="18" charset="0"/>
                <a:ea typeface="宋体" panose="02010600030101010101" pitchFamily="2" charset="-122"/>
                <a:cs typeface="Times New Roman" panose="02020603050405020304" pitchFamily="18" charset="0"/>
              </a:rPr>
              <a:t>oblimin</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39585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cstate="print">
            <a:extLst>
              <a:ext uri="{28A0092B-C50C-407E-A947-70E740481C1C}">
                <a14:useLocalDpi xmlns:a14="http://schemas.microsoft.com/office/drawing/2010/main" val="0"/>
              </a:ext>
            </a:extLst>
          </a:blip>
          <a:srcRect l="18492" t="18187" r="4502"/>
          <a:stretch>
            <a:fillRect/>
          </a:stretch>
        </p:blipFill>
        <p:spPr bwMode="auto">
          <a:xfrm>
            <a:off x="599440" y="264161"/>
            <a:ext cx="7518400" cy="6593839"/>
          </a:xfrm>
          <a:prstGeom prst="rect">
            <a:avLst/>
          </a:prstGeom>
          <a:ln>
            <a:noFill/>
          </a:ln>
        </p:spPr>
      </p:pic>
      <p:sp>
        <p:nvSpPr>
          <p:cNvPr id="5" name="矩形 4"/>
          <p:cNvSpPr/>
          <p:nvPr/>
        </p:nvSpPr>
        <p:spPr>
          <a:xfrm>
            <a:off x="3595360" y="81609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丹麦重复横断面数据的相关矩阵</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8224245" cy="769441"/>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a:t>流行</a:t>
            </a:r>
            <a:r>
              <a:rPr lang="zh-CN" altLang="en-US" sz="4400" smtClean="0"/>
              <a:t>疲劳</a:t>
            </a:r>
            <a:r>
              <a:rPr lang="en-US" altLang="zh-CN" sz="4400" smtClean="0"/>
              <a:t>&amp;</a:t>
            </a:r>
            <a:r>
              <a:rPr lang="zh-CN" altLang="en-US" sz="4400" smtClean="0"/>
              <a:t>推荐健康</a:t>
            </a:r>
            <a:r>
              <a:rPr lang="zh-CN" altLang="en-US" sz="4400"/>
              <a:t>保护行为</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18746" y="365124"/>
            <a:ext cx="10304585" cy="5903423"/>
          </a:xfrm>
          <a:prstGeom prst="rect">
            <a:avLst/>
          </a:prstGeom>
        </p:spPr>
      </p:pic>
    </p:spTree>
    <p:extLst>
      <p:ext uri="{BB962C8B-B14F-4D97-AF65-F5344CB8AC3E}">
        <p14:creationId xmlns:p14="http://schemas.microsoft.com/office/powerpoint/2010/main" val="3578092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828" y="-22452"/>
            <a:ext cx="5032147" cy="2262158"/>
          </a:xfrm>
          <a:prstGeom prst="rect">
            <a:avLst/>
          </a:prstGeom>
        </p:spPr>
        <p:txBody>
          <a:bodyPr wrap="none">
            <a:spAutoFit/>
          </a:bodyPr>
          <a:lstStyle/>
          <a:p>
            <a:pPr>
              <a:lnSpc>
                <a:spcPct val="200000"/>
              </a:lnSpc>
            </a:pPr>
            <a:r>
              <a:rPr lang="zh-CN" altLang="en-US" sz="2400" b="1" smtClean="0">
                <a:solidFill>
                  <a:srgbClr val="404040"/>
                </a:solidFill>
                <a:latin typeface="quote-cjk-patch"/>
              </a:rPr>
              <a:t>流行疲劳与社交距离</a:t>
            </a:r>
            <a:endParaRPr lang="en-US" altLang="zh-CN" sz="2400"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变量模型</a:t>
            </a:r>
            <a:r>
              <a:rPr lang="zh-CN" altLang="en-US" b="1" smtClean="0">
                <a:solidFill>
                  <a:srgbClr val="404040"/>
                </a:solidFill>
                <a:latin typeface="quote-cjk-patch"/>
              </a:rPr>
              <a:t>比较：德国样本</a:t>
            </a:r>
            <a:r>
              <a:rPr lang="zh-CN" altLang="en-US" smtClean="0">
                <a:solidFill>
                  <a:srgbClr val="404040"/>
                </a:solidFill>
                <a:latin typeface="quote-cjk-patch"/>
              </a:rPr>
              <a:t>（</a:t>
            </a:r>
            <a:r>
              <a:rPr lang="zh-CN" altLang="en-US" smtClean="0">
                <a:solidFill>
                  <a:srgbClr val="404040"/>
                </a:solidFill>
                <a:latin typeface="DeepSeek-CJK-patch"/>
              </a:rPr>
              <a:t>不含</a:t>
            </a:r>
            <a:r>
              <a:rPr lang="en-US" altLang="zh-CN" smtClean="0">
                <a:solidFill>
                  <a:srgbClr val="404040"/>
                </a:solidFill>
                <a:latin typeface="DeepSeek-CJK-patch"/>
              </a:rPr>
              <a:t>HEXACO</a:t>
            </a:r>
            <a:r>
              <a:rPr lang="zh-CN" altLang="en-US" smtClean="0">
                <a:solidFill>
                  <a:srgbClr val="404040"/>
                </a:solidFill>
                <a:latin typeface="DeepSeek-CJK-patch"/>
              </a:rPr>
              <a:t>因素</a:t>
            </a:r>
            <a:r>
              <a:rPr lang="zh-CN" altLang="en-US" smtClean="0">
                <a:solidFill>
                  <a:srgbClr val="404040"/>
                </a:solidFill>
                <a:latin typeface="quote-cjk-patch"/>
              </a:rPr>
              <a:t>）</a:t>
            </a:r>
            <a:endParaRPr lang="en-US" altLang="zh-CN" smtClean="0">
              <a:solidFill>
                <a:srgbClr val="404040"/>
              </a:solidFill>
              <a:latin typeface="quote-cjk-patch"/>
            </a:endParaRPr>
          </a:p>
          <a:p>
            <a:pPr>
              <a:lnSpc>
                <a:spcPct val="150000"/>
              </a:lnSpc>
            </a:pPr>
            <a:r>
              <a:rPr lang="en-US" altLang="zh-CN" sz="2000" b="1" i="1" smtClean="0"/>
              <a:t>N </a:t>
            </a:r>
            <a:r>
              <a:rPr lang="en-US" altLang="zh-CN" sz="2000" b="1" smtClean="0"/>
              <a:t>=</a:t>
            </a:r>
            <a:r>
              <a:rPr lang="en-US" altLang="zh-CN" sz="2000" b="1" i="1" smtClean="0"/>
              <a:t> </a:t>
            </a:r>
            <a:r>
              <a:rPr lang="en-US" altLang="zh-CN" sz="2000" b="1">
                <a:solidFill>
                  <a:srgbClr val="404040"/>
                </a:solidFill>
                <a:latin typeface="quote-cjk-patch"/>
              </a:rPr>
              <a:t>6,462</a:t>
            </a:r>
            <a:r>
              <a:rPr lang="zh-CN" altLang="en-US" sz="2000" b="1" smtClean="0"/>
              <a:t>，</a:t>
            </a:r>
            <a:r>
              <a:rPr lang="en-US" altLang="zh-CN" sz="2000" b="1" smtClean="0"/>
              <a:t>R² = </a:t>
            </a:r>
            <a:r>
              <a:rPr lang="en-US" altLang="zh-CN" sz="2000" smtClean="0"/>
              <a:t>0.344</a:t>
            </a:r>
            <a:endParaRPr lang="en-US" altLang="zh-CN" sz="2000" smtClean="0">
              <a:solidFill>
                <a:srgbClr val="404040"/>
              </a:solidFill>
              <a:latin typeface="quote-cjk-patch"/>
            </a:endParaRPr>
          </a:p>
          <a:p>
            <a:pPr>
              <a:lnSpc>
                <a:spcPct val="200000"/>
              </a:lnSpc>
            </a:pP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59449784"/>
              </p:ext>
            </p:extLst>
          </p:nvPr>
        </p:nvGraphicFramePr>
        <p:xfrm>
          <a:off x="109828" y="1688121"/>
          <a:ext cx="6119448" cy="4339870"/>
        </p:xfrm>
        <a:graphic>
          <a:graphicData uri="http://schemas.openxmlformats.org/drawingml/2006/table">
            <a:tbl>
              <a:tblPr>
                <a:tableStyleId>{5C22544A-7EE6-4342-B048-85BDC9FD1C3A}</a:tableStyleId>
              </a:tblPr>
              <a:tblGrid>
                <a:gridCol w="1666218">
                  <a:extLst>
                    <a:ext uri="{9D8B030D-6E8A-4147-A177-3AD203B41FA5}">
                      <a16:colId xmlns:a16="http://schemas.microsoft.com/office/drawing/2014/main" val="4029051438"/>
                    </a:ext>
                  </a:extLst>
                </a:gridCol>
                <a:gridCol w="1064372">
                  <a:extLst>
                    <a:ext uri="{9D8B030D-6E8A-4147-A177-3AD203B41FA5}">
                      <a16:colId xmlns:a16="http://schemas.microsoft.com/office/drawing/2014/main" val="952359005"/>
                    </a:ext>
                  </a:extLst>
                </a:gridCol>
                <a:gridCol w="1450228">
                  <a:extLst>
                    <a:ext uri="{9D8B030D-6E8A-4147-A177-3AD203B41FA5}">
                      <a16:colId xmlns:a16="http://schemas.microsoft.com/office/drawing/2014/main" val="4288979162"/>
                    </a:ext>
                  </a:extLst>
                </a:gridCol>
                <a:gridCol w="714741">
                  <a:extLst>
                    <a:ext uri="{9D8B030D-6E8A-4147-A177-3AD203B41FA5}">
                      <a16:colId xmlns:a16="http://schemas.microsoft.com/office/drawing/2014/main" val="425714255"/>
                    </a:ext>
                  </a:extLst>
                </a:gridCol>
                <a:gridCol w="1223889">
                  <a:extLst>
                    <a:ext uri="{9D8B030D-6E8A-4147-A177-3AD203B41FA5}">
                      <a16:colId xmlns:a16="http://schemas.microsoft.com/office/drawing/2014/main" val="4162283476"/>
                    </a:ext>
                  </a:extLst>
                </a:gridCol>
              </a:tblGrid>
              <a:tr h="378465">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301647"/>
                  </a:ext>
                </a:extLst>
              </a:tr>
              <a:tr h="565915">
                <a:tc>
                  <a:txBody>
                    <a:bodyPr/>
                    <a:lstStyle/>
                    <a:p>
                      <a:pPr algn="ctr" fontAlgn="ctr"/>
                      <a:r>
                        <a:rPr lang="en-US" sz="1800" u="none" strike="noStrike" smtClean="0">
                          <a:effectLst/>
                        </a:rPr>
                        <a:t>BEHAVIORAL_FATIGUE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0.217</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0.232</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11639728"/>
                  </a:ext>
                </a:extLst>
              </a:tr>
              <a:tr h="565915">
                <a:tc>
                  <a:txBody>
                    <a:bodyPr/>
                    <a:lstStyle/>
                    <a:p>
                      <a:pPr algn="ctr" fontAlgn="ctr"/>
                      <a:r>
                        <a:rPr lang="en-US" sz="1800" u="none" strike="noStrike" smtClean="0">
                          <a:effectLst/>
                        </a:rPr>
                        <a:t>AFFECTIVE_RISK</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0.161***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[0.146,0.175]</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0.042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592403622"/>
                  </a:ext>
                </a:extLst>
              </a:tr>
              <a:tr h="565915">
                <a:tc>
                  <a:txBody>
                    <a:bodyPr/>
                    <a:lstStyle/>
                    <a:p>
                      <a:pPr algn="ctr" fontAlgn="ctr"/>
                      <a:r>
                        <a:rPr lang="en-US" sz="1800" u="none" strike="noStrike" smtClean="0">
                          <a:effectLst/>
                        </a:rPr>
                        <a:t>AGE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[0.107,0.133]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822383263"/>
                  </a:ext>
                </a:extLst>
              </a:tr>
              <a:tr h="565915">
                <a:tc>
                  <a:txBody>
                    <a:bodyPr/>
                    <a:lstStyle/>
                    <a:p>
                      <a:pPr algn="ctr" fontAlgn="ctr"/>
                      <a:r>
                        <a:rPr lang="en-US" sz="1800" u="none" strike="noStrike" smtClean="0">
                          <a:effectLst/>
                        </a:rPr>
                        <a:t>TRUST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[0.110,0.136]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534435800"/>
                  </a:ext>
                </a:extLst>
              </a:tr>
              <a:tr h="565915">
                <a:tc>
                  <a:txBody>
                    <a:bodyPr/>
                    <a:lstStyle/>
                    <a:p>
                      <a:pPr algn="ctr" fontAlgn="ctr"/>
                      <a:r>
                        <a:rPr lang="en-US" sz="1800" u="none" strike="noStrike" smtClean="0">
                          <a:effectLst/>
                        </a:rPr>
                        <a:t>stringency_index</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0.174***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[0.151,0.198]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619726557"/>
                  </a:ext>
                </a:extLst>
              </a:tr>
              <a:tr h="565915">
                <a:tc>
                  <a:txBody>
                    <a:bodyPr/>
                    <a:lstStyle/>
                    <a:p>
                      <a:pPr algn="ctr" fontAlgn="ctr"/>
                      <a:r>
                        <a:rPr lang="en-US" sz="1800" u="none" strike="noStrike" smtClean="0">
                          <a:effectLst/>
                        </a:rPr>
                        <a:t>WORRIES</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0.094***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[0.081,0.107]</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96630460"/>
                  </a:ext>
                </a:extLst>
              </a:tr>
              <a:tr h="565915">
                <a:tc>
                  <a:txBody>
                    <a:bodyPr/>
                    <a:lstStyle/>
                    <a:p>
                      <a:pPr algn="ctr" fontAlgn="ctr"/>
                      <a:r>
                        <a:rPr lang="en-US" sz="1800" u="none" strike="noStrike" smtClean="0">
                          <a:effectLst/>
                        </a:rPr>
                        <a:t>GENDERMale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0.145</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0.168</a:t>
                      </a:r>
                      <a:r>
                        <a:rPr lang="en-US" sz="1800" u="none" strike="noStrike" smtClean="0">
                          <a:effectLst/>
                        </a:rPr>
                        <a:t>,-</a:t>
                      </a:r>
                      <a:r>
                        <a:rPr lang="en-US" sz="1800" u="none" strike="noStrike">
                          <a:effectLst/>
                        </a:rPr>
                        <a:t>0.123</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0.014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44741"/>
                  </a:ext>
                </a:extLst>
              </a:tr>
            </a:tbl>
          </a:graphicData>
        </a:graphic>
      </p:graphicFrame>
      <p:sp>
        <p:nvSpPr>
          <p:cNvPr id="4" name="矩形 3"/>
          <p:cNvSpPr/>
          <p:nvPr/>
        </p:nvSpPr>
        <p:spPr>
          <a:xfrm>
            <a:off x="6411325" y="668442"/>
            <a:ext cx="2954655" cy="923330"/>
          </a:xfrm>
          <a:prstGeom prst="rect">
            <a:avLst/>
          </a:prstGeom>
        </p:spPr>
        <p:txBody>
          <a:bodyPr wrap="none">
            <a:spAutoFit/>
          </a:bodyPr>
          <a:lstStyle/>
          <a:p>
            <a:pPr>
              <a:lnSpc>
                <a:spcPct val="150000"/>
              </a:lnSpc>
            </a:pPr>
            <a:r>
              <a:rPr lang="zh-CN" altLang="en-US" b="1" smtClean="0">
                <a:solidFill>
                  <a:srgbClr val="404040"/>
                </a:solidFill>
                <a:latin typeface="quote-cjk-patch"/>
              </a:rPr>
              <a:t>全变量模型比较：丹麦样本</a:t>
            </a:r>
            <a:endParaRPr lang="en-US" altLang="zh-CN" b="1" smtClean="0">
              <a:solidFill>
                <a:srgbClr val="404040"/>
              </a:solidFill>
              <a:latin typeface="quote-cjk-patch"/>
            </a:endParaRPr>
          </a:p>
          <a:p>
            <a:pPr>
              <a:lnSpc>
                <a:spcPct val="150000"/>
              </a:lnSpc>
            </a:pPr>
            <a:r>
              <a:rPr lang="en-US" altLang="zh-CN" b="1" i="1"/>
              <a:t>N </a:t>
            </a:r>
            <a:r>
              <a:rPr lang="en-US" altLang="zh-CN" b="1"/>
              <a:t>=</a:t>
            </a:r>
            <a:r>
              <a:rPr lang="en-US" altLang="zh-CN" b="1" i="1"/>
              <a:t> </a:t>
            </a:r>
            <a:r>
              <a:rPr lang="en-US" altLang="zh-CN" b="1">
                <a:solidFill>
                  <a:srgbClr val="404040"/>
                </a:solidFill>
                <a:latin typeface="quote-cjk-patch"/>
              </a:rPr>
              <a:t>15,891</a:t>
            </a:r>
            <a:r>
              <a:rPr lang="zh-CN" altLang="en-US" b="1" smtClean="0"/>
              <a:t>，</a:t>
            </a:r>
            <a:r>
              <a:rPr lang="en-US" altLang="zh-CN" b="1"/>
              <a:t>R² = </a:t>
            </a:r>
            <a:r>
              <a:rPr lang="en-US" altLang="zh-CN"/>
              <a:t>0.263</a:t>
            </a: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716892678"/>
              </p:ext>
            </p:extLst>
          </p:nvPr>
        </p:nvGraphicFramePr>
        <p:xfrm>
          <a:off x="6349278" y="1688121"/>
          <a:ext cx="5580185" cy="4343037"/>
        </p:xfrm>
        <a:graphic>
          <a:graphicData uri="http://schemas.openxmlformats.org/drawingml/2006/table">
            <a:tbl>
              <a:tblPr>
                <a:tableStyleId>{5C22544A-7EE6-4342-B048-85BDC9FD1C3A}</a:tableStyleId>
              </a:tblPr>
              <a:tblGrid>
                <a:gridCol w="1226601">
                  <a:extLst>
                    <a:ext uri="{9D8B030D-6E8A-4147-A177-3AD203B41FA5}">
                      <a16:colId xmlns:a16="http://schemas.microsoft.com/office/drawing/2014/main" val="3699588685"/>
                    </a:ext>
                  </a:extLst>
                </a:gridCol>
                <a:gridCol w="1046285">
                  <a:extLst>
                    <a:ext uri="{9D8B030D-6E8A-4147-A177-3AD203B41FA5}">
                      <a16:colId xmlns:a16="http://schemas.microsoft.com/office/drawing/2014/main" val="349426294"/>
                    </a:ext>
                  </a:extLst>
                </a:gridCol>
                <a:gridCol w="1600200">
                  <a:extLst>
                    <a:ext uri="{9D8B030D-6E8A-4147-A177-3AD203B41FA5}">
                      <a16:colId xmlns:a16="http://schemas.microsoft.com/office/drawing/2014/main" val="2978219049"/>
                    </a:ext>
                  </a:extLst>
                </a:gridCol>
                <a:gridCol w="738553">
                  <a:extLst>
                    <a:ext uri="{9D8B030D-6E8A-4147-A177-3AD203B41FA5}">
                      <a16:colId xmlns:a16="http://schemas.microsoft.com/office/drawing/2014/main" val="930258759"/>
                    </a:ext>
                  </a:extLst>
                </a:gridCol>
                <a:gridCol w="968546">
                  <a:extLst>
                    <a:ext uri="{9D8B030D-6E8A-4147-A177-3AD203B41FA5}">
                      <a16:colId xmlns:a16="http://schemas.microsoft.com/office/drawing/2014/main" val="2087046964"/>
                    </a:ext>
                  </a:extLst>
                </a:gridCol>
              </a:tblGrid>
              <a:tr h="369279">
                <a:tc>
                  <a:txBody>
                    <a:bodyPr/>
                    <a:lstStyle/>
                    <a:p>
                      <a:pPr marL="0" algn="ctr" defTabSz="914400" rtl="0" eaLnBrk="1" fontAlgn="ctr" latinLnBrk="0" hangingPunct="1"/>
                      <a:r>
                        <a:rPr lang="zh-CN" sz="1800" u="none" strike="noStrike" kern="1200" smtClean="0">
                          <a:solidFill>
                            <a:schemeClr val="dk1"/>
                          </a:solidFill>
                          <a:effectLst/>
                          <a:latin typeface="+mn-lt"/>
                          <a:ea typeface="+mn-ea"/>
                          <a:cs typeface="+mn-cs"/>
                        </a:rPr>
                        <a:t>预测因子</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β系数</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95%置信区间</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p值</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sz="1800" u="none" strike="noStrike" kern="1200">
                          <a:solidFill>
                            <a:schemeClr val="dk1"/>
                          </a:solidFill>
                          <a:effectLst/>
                          <a:latin typeface="+mn-lt"/>
                          <a:ea typeface="+mn-ea"/>
                          <a:cs typeface="+mn-cs"/>
                        </a:rPr>
                        <a:t>效应</a:t>
                      </a:r>
                      <a:r>
                        <a:rPr lang="zh-CN" sz="1800" u="none" strike="noStrike" kern="1200" smtClean="0">
                          <a:solidFill>
                            <a:schemeClr val="dk1"/>
                          </a:solidFill>
                          <a:effectLst/>
                          <a:latin typeface="+mn-lt"/>
                          <a:ea typeface="+mn-ea"/>
                          <a:cs typeface="+mn-cs"/>
                        </a:rPr>
                        <a:t>量f²</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62860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stringency_index</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0.239***</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[0.223,0.255]</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0.054</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78937899"/>
                  </a:ext>
                </a:extLst>
              </a:tr>
              <a:tr h="362409">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Wave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0.232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0.212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0.034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992630185"/>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AFFECTIVE_RISK</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0.181***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[0.164,0.197]</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0.028</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113586422"/>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TRUST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0.154***</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[0.139,0.169]</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0.025</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20391153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BEHAVIORAL_FATIGUE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0.133</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761508640"/>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AGE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0.111***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[0.095,0.128]</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0.011</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619391228"/>
                  </a:ext>
                </a:extLst>
              </a:tr>
              <a:tr h="4561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WORRIES</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0.066***</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[0.051,0.082]</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4188778426"/>
                  </a:ext>
                </a:extLst>
              </a:tr>
              <a:tr h="48321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GENDER</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0.087</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0.059</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0.002</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3680648"/>
                  </a:ext>
                </a:extLst>
              </a:tr>
            </a:tbl>
          </a:graphicData>
        </a:graphic>
      </p:graphicFrame>
    </p:spTree>
    <p:extLst>
      <p:ext uri="{BB962C8B-B14F-4D97-AF65-F5344CB8AC3E}">
        <p14:creationId xmlns:p14="http://schemas.microsoft.com/office/powerpoint/2010/main" val="1199937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85" y="633019"/>
            <a:ext cx="6420347" cy="1985159"/>
          </a:xfrm>
          <a:prstGeom prst="rect">
            <a:avLst/>
          </a:prstGeom>
        </p:spPr>
        <p:txBody>
          <a:bodyPr wrap="none">
            <a:spAutoFit/>
          </a:bodyPr>
          <a:lstStyle/>
          <a:p>
            <a:pPr lvl="0">
              <a:lnSpc>
                <a:spcPct val="200000"/>
              </a:lnSpc>
            </a:pPr>
            <a:r>
              <a:rPr lang="zh-CN" altLang="en-US" sz="2400" b="1">
                <a:solidFill>
                  <a:srgbClr val="404040"/>
                </a:solidFill>
                <a:latin typeface="quote-cjk-patch"/>
              </a:rPr>
              <a:t>流行疲劳与社交距离</a:t>
            </a:r>
            <a:endParaRPr lang="en-US" altLang="zh-CN" sz="2400" b="1">
              <a:solidFill>
                <a:srgbClr val="404040"/>
              </a:solidFill>
              <a:latin typeface="quote-cjk-patch"/>
            </a:endParaRPr>
          </a:p>
          <a:p>
            <a:endParaRPr lang="en-US" altLang="zh-CN"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smtClean="0">
                <a:solidFill>
                  <a:srgbClr val="404040"/>
                </a:solidFill>
                <a:latin typeface="quote-cjk-patch"/>
              </a:rPr>
              <a:t>丹麦</a:t>
            </a:r>
            <a:r>
              <a:rPr lang="zh-CN" altLang="en-US" b="1">
                <a:solidFill>
                  <a:srgbClr val="404040"/>
                </a:solidFill>
                <a:latin typeface="quote-cjk-patch"/>
              </a:rPr>
              <a:t>扩展</a:t>
            </a:r>
            <a:r>
              <a:rPr lang="zh-CN" altLang="en-US" b="1" smtClean="0">
                <a:solidFill>
                  <a:srgbClr val="404040"/>
                </a:solidFill>
                <a:latin typeface="quote-cjk-patch"/>
              </a:rPr>
              <a:t>样本</a:t>
            </a:r>
            <a:r>
              <a:rPr lang="en-US" altLang="zh-CN" b="1" smtClean="0">
                <a:solidFill>
                  <a:srgbClr val="404040"/>
                </a:solidFill>
                <a:latin typeface="quote-cjk-patch"/>
              </a:rPr>
              <a:t>——</a:t>
            </a:r>
            <a:r>
              <a:rPr lang="zh-CN" altLang="en-US" b="1" smtClean="0">
                <a:solidFill>
                  <a:srgbClr val="404040"/>
                </a:solidFill>
                <a:latin typeface="DeepSeek-CJK-patch"/>
              </a:rPr>
              <a:t>包含</a:t>
            </a:r>
            <a:r>
              <a:rPr lang="zh-CN" altLang="en-US" b="1">
                <a:solidFill>
                  <a:srgbClr val="404040"/>
                </a:solidFill>
                <a:latin typeface="DeepSeek-CJK-patch"/>
              </a:rPr>
              <a:t>人格特质和情绪</a:t>
            </a:r>
            <a:r>
              <a:rPr lang="zh-CN" altLang="en-US" b="1" smtClean="0">
                <a:solidFill>
                  <a:srgbClr val="404040"/>
                </a:solidFill>
                <a:latin typeface="DeepSeek-CJK-patch"/>
              </a:rPr>
              <a:t>变量</a:t>
            </a:r>
            <a:endParaRPr lang="en-US" altLang="zh-CN" b="1" smtClean="0">
              <a:solidFill>
                <a:srgbClr val="404040"/>
              </a:solidFill>
              <a:latin typeface="DeepSeek-CJK-patch"/>
            </a:endParaRPr>
          </a:p>
          <a:p>
            <a:pPr>
              <a:lnSpc>
                <a:spcPct val="150000"/>
              </a:lnSpc>
            </a:pPr>
            <a:r>
              <a:rPr lang="en-US" altLang="zh-CN" sz="2000" b="1" i="1"/>
              <a:t>N </a:t>
            </a:r>
            <a:r>
              <a:rPr lang="en-US" altLang="zh-CN" sz="2000" b="1"/>
              <a:t>=</a:t>
            </a:r>
            <a:r>
              <a:rPr lang="en-US" altLang="zh-CN" sz="2000" b="1" i="1"/>
              <a:t> </a:t>
            </a:r>
            <a:r>
              <a:rPr lang="en-US" altLang="zh-CN" sz="2000" b="1">
                <a:latin typeface="quote-cjk-patch"/>
              </a:rPr>
              <a:t>6,462</a:t>
            </a:r>
            <a:r>
              <a:rPr lang="zh-CN" altLang="en-US" sz="2000" b="1"/>
              <a:t>，</a:t>
            </a:r>
            <a:r>
              <a:rPr lang="en-US" altLang="zh-CN" sz="2000" b="1"/>
              <a:t>R² = </a:t>
            </a:r>
            <a:r>
              <a:rPr lang="en-US" altLang="zh-CN" sz="2000" smtClean="0"/>
              <a:t>0.344</a:t>
            </a:r>
            <a:endParaRPr lang="en-US" altLang="zh-CN" sz="2000">
              <a:latin typeface="quote-cjk-patch"/>
            </a:endParaRPr>
          </a:p>
        </p:txBody>
      </p:sp>
      <p:graphicFrame>
        <p:nvGraphicFramePr>
          <p:cNvPr id="3" name="表格 2"/>
          <p:cNvGraphicFramePr>
            <a:graphicFrameLocks noGrp="1"/>
          </p:cNvGraphicFramePr>
          <p:nvPr>
            <p:extLst>
              <p:ext uri="{D42A27DB-BD31-4B8C-83A1-F6EECF244321}">
                <p14:modId xmlns:p14="http://schemas.microsoft.com/office/powerpoint/2010/main" val="836277841"/>
              </p:ext>
            </p:extLst>
          </p:nvPr>
        </p:nvGraphicFramePr>
        <p:xfrm>
          <a:off x="607285" y="2532185"/>
          <a:ext cx="5846268" cy="1565170"/>
        </p:xfrm>
        <a:graphic>
          <a:graphicData uri="http://schemas.openxmlformats.org/drawingml/2006/table">
            <a:tbl>
              <a:tblPr>
                <a:tableStyleId>{5C22544A-7EE6-4342-B048-85BDC9FD1C3A}</a:tableStyleId>
              </a:tblPr>
              <a:tblGrid>
                <a:gridCol w="1014916">
                  <a:extLst>
                    <a:ext uri="{9D8B030D-6E8A-4147-A177-3AD203B41FA5}">
                      <a16:colId xmlns:a16="http://schemas.microsoft.com/office/drawing/2014/main" val="495563456"/>
                    </a:ext>
                  </a:extLst>
                </a:gridCol>
                <a:gridCol w="1154747">
                  <a:extLst>
                    <a:ext uri="{9D8B030D-6E8A-4147-A177-3AD203B41FA5}">
                      <a16:colId xmlns:a16="http://schemas.microsoft.com/office/drawing/2014/main" val="383942663"/>
                    </a:ext>
                  </a:extLst>
                </a:gridCol>
                <a:gridCol w="1709377">
                  <a:extLst>
                    <a:ext uri="{9D8B030D-6E8A-4147-A177-3AD203B41FA5}">
                      <a16:colId xmlns:a16="http://schemas.microsoft.com/office/drawing/2014/main" val="515846483"/>
                    </a:ext>
                  </a:extLst>
                </a:gridCol>
                <a:gridCol w="768080">
                  <a:extLst>
                    <a:ext uri="{9D8B030D-6E8A-4147-A177-3AD203B41FA5}">
                      <a16:colId xmlns:a16="http://schemas.microsoft.com/office/drawing/2014/main" val="3780090192"/>
                    </a:ext>
                  </a:extLst>
                </a:gridCol>
                <a:gridCol w="1199148">
                  <a:extLst>
                    <a:ext uri="{9D8B030D-6E8A-4147-A177-3AD203B41FA5}">
                      <a16:colId xmlns:a16="http://schemas.microsoft.com/office/drawing/2014/main" val="3135171627"/>
                    </a:ext>
                  </a:extLst>
                </a:gridCol>
              </a:tblGrid>
              <a:tr h="313034">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099176"/>
                  </a:ext>
                </a:extLst>
              </a:tr>
              <a:tr h="313034">
                <a:tc>
                  <a:txBody>
                    <a:bodyPr/>
                    <a:lstStyle/>
                    <a:p>
                      <a:pPr algn="ctr" fontAlgn="ctr"/>
                      <a:r>
                        <a:rPr lang="en-US" sz="1800" u="none" strike="noStrike" smtClean="0">
                          <a:effectLst/>
                        </a:rPr>
                        <a:t>EMPATHY</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0.143***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[0.127,0.160]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12654064"/>
                  </a:ext>
                </a:extLst>
              </a:tr>
              <a:tr h="313034">
                <a:tc>
                  <a:txBody>
                    <a:bodyPr/>
                    <a:lstStyle/>
                    <a:p>
                      <a:pPr algn="ctr" fontAlgn="ctr"/>
                      <a:r>
                        <a:rPr lang="en-US" sz="1800" u="none" strike="noStrike" smtClean="0">
                          <a:effectLst/>
                        </a:rPr>
                        <a:t>CO</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0.084***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[0.069,0.099]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444077664"/>
                  </a:ext>
                </a:extLst>
              </a:tr>
              <a:tr h="313034">
                <a:tc>
                  <a:txBody>
                    <a:bodyPr/>
                    <a:lstStyle/>
                    <a:p>
                      <a:pPr algn="ctr" fontAlgn="ctr"/>
                      <a:r>
                        <a:rPr lang="en-US" sz="1800" u="none" strike="noStrike" smtClean="0">
                          <a:effectLst/>
                        </a:rPr>
                        <a:t>HH</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0.049***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[0.034,0.064]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3736708118"/>
                  </a:ext>
                </a:extLst>
              </a:tr>
              <a:tr h="313034">
                <a:tc>
                  <a:txBody>
                    <a:bodyPr/>
                    <a:lstStyle/>
                    <a:p>
                      <a:pPr algn="ctr" fontAlgn="ctr"/>
                      <a:r>
                        <a:rPr lang="en-US" sz="1800" u="none" strike="noStrike" smtClean="0">
                          <a:effectLst/>
                        </a:rPr>
                        <a:t>OP</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0.041***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[0.027,0.056]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0.002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2145321"/>
                  </a:ext>
                </a:extLst>
              </a:tr>
            </a:tbl>
          </a:graphicData>
        </a:graphic>
      </p:graphicFrame>
      <p:pic>
        <p:nvPicPr>
          <p:cNvPr id="4" name="图片 3"/>
          <p:cNvPicPr>
            <a:picLocks noChangeAspect="1"/>
          </p:cNvPicPr>
          <p:nvPr/>
        </p:nvPicPr>
        <p:blipFill>
          <a:blip r:embed="rId2"/>
          <a:stretch>
            <a:fillRect/>
          </a:stretch>
        </p:blipFill>
        <p:spPr>
          <a:xfrm>
            <a:off x="6893302" y="709002"/>
            <a:ext cx="4832642" cy="5495125"/>
          </a:xfrm>
          <a:prstGeom prst="rect">
            <a:avLst/>
          </a:prstGeom>
        </p:spPr>
      </p:pic>
    </p:spTree>
    <p:extLst>
      <p:ext uri="{BB962C8B-B14F-4D97-AF65-F5344CB8AC3E}">
        <p14:creationId xmlns:p14="http://schemas.microsoft.com/office/powerpoint/2010/main" val="26864649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239" y="159018"/>
            <a:ext cx="5821337" cy="1446550"/>
          </a:xfrm>
          <a:prstGeom prst="rect">
            <a:avLst/>
          </a:prstGeom>
        </p:spPr>
        <p:txBody>
          <a:bodyPr wrap="square">
            <a:spAutoFit/>
          </a:bodyPr>
          <a:lstStyle/>
          <a:p>
            <a:pPr>
              <a:lnSpc>
                <a:spcPct val="200000"/>
              </a:lnSpc>
            </a:pPr>
            <a:r>
              <a:rPr lang="zh-CN" altLang="en-US" sz="2400" b="1">
                <a:solidFill>
                  <a:srgbClr val="000000">
                    <a:lumMod val="75000"/>
                    <a:lumOff val="25000"/>
                  </a:srgbClr>
                </a:solidFill>
                <a:latin typeface="+mj-ea"/>
                <a:ea typeface="+mj-ea"/>
                <a:sym typeface="思源宋体 CN Light" panose="02020300000000000000" pitchFamily="18" charset="-122"/>
              </a:rPr>
              <a:t>疫情疲劳</a:t>
            </a:r>
            <a:r>
              <a:rPr lang="zh-CN" altLang="en-US" sz="2400" b="1" smtClean="0">
                <a:solidFill>
                  <a:srgbClr val="000000">
                    <a:lumMod val="75000"/>
                    <a:lumOff val="25000"/>
                  </a:srgbClr>
                </a:solidFill>
                <a:latin typeface="+mj-ea"/>
                <a:ea typeface="+mj-ea"/>
                <a:sym typeface="思源宋体 CN Light" panose="02020300000000000000" pitchFamily="18" charset="-122"/>
              </a:rPr>
              <a:t>与社交距离</a:t>
            </a:r>
            <a:endParaRPr lang="en-US" altLang="zh-CN" sz="2400" b="1" smtClean="0">
              <a:solidFill>
                <a:srgbClr val="000000">
                  <a:lumMod val="75000"/>
                  <a:lumOff val="25000"/>
                </a:srgbClr>
              </a:solidFill>
              <a:latin typeface="+mj-ea"/>
              <a:ea typeface="+mj-ea"/>
              <a:sym typeface="思源宋体 CN Light" panose="02020300000000000000" pitchFamily="18" charset="-122"/>
            </a:endParaRPr>
          </a:p>
          <a:p>
            <a:pPr>
              <a:lnSpc>
                <a:spcPct val="200000"/>
              </a:lnSpc>
            </a:pPr>
            <a:r>
              <a:rPr lang="zh-CN" altLang="en-US" sz="2000" b="1" smtClean="0">
                <a:solidFill>
                  <a:srgbClr val="000000">
                    <a:lumMod val="75000"/>
                    <a:lumOff val="25000"/>
                  </a:srgbClr>
                </a:solidFill>
                <a:latin typeface="+mj-ea"/>
                <a:ea typeface="+mj-ea"/>
                <a:sym typeface="思源宋体 CN Light" panose="02020300000000000000" pitchFamily="18" charset="-122"/>
              </a:rPr>
              <a:t>跨国</a:t>
            </a:r>
            <a:r>
              <a:rPr lang="zh-CN" altLang="en-US" sz="2000" b="1">
                <a:solidFill>
                  <a:srgbClr val="000000">
                    <a:lumMod val="75000"/>
                    <a:lumOff val="25000"/>
                  </a:srgbClr>
                </a:solidFill>
                <a:latin typeface="+mj-ea"/>
                <a:ea typeface="+mj-ea"/>
                <a:sym typeface="思源宋体 CN Light" panose="02020300000000000000" pitchFamily="18" charset="-122"/>
              </a:rPr>
              <a:t>回归结果汇总</a:t>
            </a:r>
            <a:endParaRPr lang="zh-CN" altLang="en-US" sz="2000" b="1" dirty="0">
              <a:solidFill>
                <a:srgbClr val="000000">
                  <a:lumMod val="75000"/>
                  <a:lumOff val="25000"/>
                </a:srgbClr>
              </a:solidFill>
              <a:latin typeface="+mj-ea"/>
              <a:ea typeface="+mj-ea"/>
              <a:sym typeface="思源宋体 CN Light" panose="02020300000000000000" pitchFamily="18"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31140749"/>
              </p:ext>
            </p:extLst>
          </p:nvPr>
        </p:nvGraphicFramePr>
        <p:xfrm>
          <a:off x="0" y="1595950"/>
          <a:ext cx="7728439" cy="3721228"/>
        </p:xfrm>
        <a:graphic>
          <a:graphicData uri="http://schemas.openxmlformats.org/drawingml/2006/table">
            <a:tbl>
              <a:tblPr firstRow="1" firstCol="1" bandRow="1">
                <a:tableStyleId>{5C22544A-7EE6-4342-B048-85BDC9FD1C3A}</a:tableStyleId>
              </a:tblPr>
              <a:tblGrid>
                <a:gridCol w="1204547">
                  <a:extLst>
                    <a:ext uri="{9D8B030D-6E8A-4147-A177-3AD203B41FA5}">
                      <a16:colId xmlns:a16="http://schemas.microsoft.com/office/drawing/2014/main" val="52328035"/>
                    </a:ext>
                  </a:extLst>
                </a:gridCol>
                <a:gridCol w="2092569">
                  <a:extLst>
                    <a:ext uri="{9D8B030D-6E8A-4147-A177-3AD203B41FA5}">
                      <a16:colId xmlns:a16="http://schemas.microsoft.com/office/drawing/2014/main" val="1712127794"/>
                    </a:ext>
                  </a:extLst>
                </a:gridCol>
                <a:gridCol w="2039815">
                  <a:extLst>
                    <a:ext uri="{9D8B030D-6E8A-4147-A177-3AD203B41FA5}">
                      <a16:colId xmlns:a16="http://schemas.microsoft.com/office/drawing/2014/main" val="1482102673"/>
                    </a:ext>
                  </a:extLst>
                </a:gridCol>
                <a:gridCol w="2391508">
                  <a:extLst>
                    <a:ext uri="{9D8B030D-6E8A-4147-A177-3AD203B41FA5}">
                      <a16:colId xmlns:a16="http://schemas.microsoft.com/office/drawing/2014/main" val="3668775660"/>
                    </a:ext>
                  </a:extLst>
                </a:gridCol>
              </a:tblGrid>
              <a:tr h="437402">
                <a:tc>
                  <a:txBody>
                    <a:bodyPr/>
                    <a:lstStyle/>
                    <a:p>
                      <a:pPr algn="ctr">
                        <a:spcAft>
                          <a:spcPts val="0"/>
                        </a:spcAft>
                      </a:pPr>
                      <a:r>
                        <a:rPr lang="zh-CN" sz="1400" kern="100">
                          <a:solidFill>
                            <a:sysClr val="windowText" lastClr="000000"/>
                          </a:solidFill>
                          <a:effectLst/>
                        </a:rPr>
                        <a:t>预测变量</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德国模型</a:t>
                      </a:r>
                      <a:r>
                        <a:rPr lang="en-US" sz="1400" kern="100">
                          <a:solidFill>
                            <a:sysClr val="windowText" lastClr="000000"/>
                          </a:solidFill>
                          <a:effectLst/>
                        </a:rPr>
                        <a:t>(GER)</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丹麦基础模型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丹麦扩展模型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7899790"/>
                  </a:ext>
                </a:extLst>
              </a:tr>
              <a:tr h="437402">
                <a:tc>
                  <a:txBody>
                    <a:bodyPr/>
                    <a:lstStyle/>
                    <a:p>
                      <a:pPr algn="ctr">
                        <a:spcAft>
                          <a:spcPts val="0"/>
                        </a:spcAft>
                      </a:pPr>
                      <a:r>
                        <a:rPr lang="zh-CN" sz="1400" b="0" kern="100">
                          <a:solidFill>
                            <a:sysClr val="windowText" lastClr="000000"/>
                          </a:solidFill>
                          <a:effectLst/>
                        </a:rPr>
                        <a:t>行为疲劳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-0.217***([-0.232,-0.201])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-0.133***([-0.151,-0.116])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-0.109***([-0.128,-0.091])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7697840"/>
                  </a:ext>
                </a:extLst>
              </a:tr>
              <a:tr h="437402">
                <a:tc>
                  <a:txBody>
                    <a:bodyPr/>
                    <a:lstStyle/>
                    <a:p>
                      <a:pPr algn="ctr">
                        <a:spcAft>
                          <a:spcPts val="0"/>
                        </a:spcAft>
                      </a:pPr>
                      <a:r>
                        <a:rPr lang="zh-CN" sz="1400" b="0" kern="100">
                          <a:solidFill>
                            <a:sysClr val="windowText" lastClr="000000"/>
                          </a:solidFill>
                          <a:effectLst/>
                        </a:rPr>
                        <a:t>信息疲劳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0.069***([0.054,0.085])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0.001([-0.017,0.019])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0.004([-0.013,0.022])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850559417"/>
                  </a:ext>
                </a:extLst>
              </a:tr>
              <a:tr h="441728">
                <a:tc>
                  <a:txBody>
                    <a:bodyPr/>
                    <a:lstStyle/>
                    <a:p>
                      <a:pPr algn="ctr">
                        <a:spcAft>
                          <a:spcPts val="0"/>
                        </a:spcAft>
                      </a:pPr>
                      <a:r>
                        <a:rPr lang="zh-CN" sz="1400" b="0" kern="100">
                          <a:solidFill>
                            <a:sysClr val="windowText" lastClr="000000"/>
                          </a:solidFill>
                          <a:effectLst/>
                        </a:rPr>
                        <a:t>政策严格性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0.174***([0.151,0.198])</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0.239***([0.223,0.255])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0.224***([0.208,0.240])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918912479"/>
                  </a:ext>
                </a:extLst>
              </a:tr>
              <a:tr h="437402">
                <a:tc>
                  <a:txBody>
                    <a:bodyPr/>
                    <a:lstStyle/>
                    <a:p>
                      <a:pPr algn="ctr">
                        <a:spcAft>
                          <a:spcPts val="0"/>
                        </a:spcAft>
                      </a:pPr>
                      <a:r>
                        <a:rPr lang="zh-CN" sz="1400" b="0" kern="100">
                          <a:solidFill>
                            <a:sysClr val="windowText" lastClr="000000"/>
                          </a:solidFill>
                          <a:effectLst/>
                        </a:rPr>
                        <a:t>情感风险感知</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0.161***([0.146,0.175])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0.181***([0.164,0.197])</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0.145***([0.128,0.162])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13207727"/>
                  </a:ext>
                </a:extLst>
              </a:tr>
              <a:tr h="441728">
                <a:tc>
                  <a:txBody>
                    <a:bodyPr/>
                    <a:lstStyle/>
                    <a:p>
                      <a:pPr algn="ctr">
                        <a:spcAft>
                          <a:spcPts val="0"/>
                        </a:spcAft>
                      </a:pPr>
                      <a:r>
                        <a:rPr lang="zh-CN" sz="1400" b="0" kern="100">
                          <a:solidFill>
                            <a:sysClr val="windowText" lastClr="000000"/>
                          </a:solidFill>
                          <a:effectLst/>
                        </a:rPr>
                        <a:t>信任</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0.123***([0.110,0.136])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0.154***([0.139,0.169])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0.127***([0.111,0.142])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6256617"/>
                  </a:ext>
                </a:extLst>
              </a:tr>
              <a:tr h="437402">
                <a:tc>
                  <a:txBody>
                    <a:bodyPr/>
                    <a:lstStyle/>
                    <a:p>
                      <a:pPr algn="ctr">
                        <a:spcAft>
                          <a:spcPts val="0"/>
                        </a:spcAft>
                      </a:pPr>
                      <a:r>
                        <a:rPr lang="zh-CN" sz="1400" b="0" kern="100">
                          <a:solidFill>
                            <a:sysClr val="windowText" lastClr="000000"/>
                          </a:solidFill>
                          <a:effectLst/>
                        </a:rPr>
                        <a:t>共情</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0.143***([0.127,0.160])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323616492"/>
                  </a:ext>
                </a:extLst>
              </a:tr>
              <a:tr h="437402">
                <a:tc>
                  <a:txBody>
                    <a:bodyPr/>
                    <a:lstStyle/>
                    <a:p>
                      <a:pPr algn="ctr">
                        <a:spcAft>
                          <a:spcPts val="0"/>
                        </a:spcAft>
                      </a:pPr>
                      <a:r>
                        <a:rPr lang="zh-CN" sz="1400" b="0" kern="100">
                          <a:solidFill>
                            <a:sysClr val="windowText" lastClr="000000"/>
                          </a:solidFill>
                          <a:effectLst/>
                        </a:rPr>
                        <a:t>尽责性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0.084***([0.069,0.099])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197049250"/>
                  </a:ext>
                </a:extLst>
              </a:tr>
              <a:tr h="179285">
                <a:tc>
                  <a:txBody>
                    <a:bodyPr/>
                    <a:lstStyle/>
                    <a:p>
                      <a:pPr algn="ctr">
                        <a:spcAft>
                          <a:spcPts val="0"/>
                        </a:spcAft>
                      </a:pPr>
                      <a:r>
                        <a:rPr lang="zh-CN" sz="1400" b="0" kern="100">
                          <a:solidFill>
                            <a:sysClr val="windowText" lastClr="000000"/>
                          </a:solidFill>
                          <a:effectLst/>
                        </a:rPr>
                        <a:t>模型</a:t>
                      </a:r>
                      <a:r>
                        <a:rPr lang="en-US" sz="1400" b="0" kern="100">
                          <a:solidFill>
                            <a:sysClr val="windowText" lastClr="000000"/>
                          </a:solidFill>
                          <a:effectLst/>
                        </a:rPr>
                        <a:t>R²</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0.344</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0.263</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0.290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5790746"/>
                  </a:ext>
                </a:extLst>
              </a:tr>
            </a:tbl>
          </a:graphicData>
        </a:graphic>
      </p:graphicFrame>
      <p:sp>
        <p:nvSpPr>
          <p:cNvPr id="6" name="矩形 5"/>
          <p:cNvSpPr/>
          <p:nvPr/>
        </p:nvSpPr>
        <p:spPr>
          <a:xfrm>
            <a:off x="7801707" y="1316736"/>
            <a:ext cx="4390293" cy="4303742"/>
          </a:xfrm>
          <a:prstGeom prst="rect">
            <a:avLst/>
          </a:prstGeom>
        </p:spPr>
        <p:txBody>
          <a:bodyPr wrap="square">
            <a:spAutoFit/>
          </a:bodyPr>
          <a:lstStyle/>
          <a:p>
            <a:pPr>
              <a:lnSpc>
                <a:spcPct val="200000"/>
              </a:lnSpc>
              <a:spcBef>
                <a:spcPts val="1030"/>
              </a:spcBef>
              <a:spcAft>
                <a:spcPts val="1030"/>
              </a:spcAft>
              <a:buFont typeface="+mj-lt"/>
              <a:buAutoNum type="arabicPeriod"/>
            </a:pPr>
            <a:r>
              <a:rPr lang="zh-CN" altLang="en-US" b="1">
                <a:solidFill>
                  <a:srgbClr val="404040"/>
                </a:solidFill>
                <a:latin typeface="DeepSeek-CJK-patch"/>
              </a:rPr>
              <a:t>疫情疲劳会降低社交距离遵守程度</a:t>
            </a:r>
            <a:r>
              <a:rPr lang="zh-CN" altLang="en-US">
                <a:solidFill>
                  <a:srgbClr val="404040"/>
                </a:solidFill>
                <a:latin typeface="DeepSeek-CJK-patch"/>
              </a:rPr>
              <a:t>，且在德国的影响比丹麦更强</a:t>
            </a:r>
          </a:p>
          <a:p>
            <a:pPr>
              <a:lnSpc>
                <a:spcPct val="200000"/>
              </a:lnSpc>
              <a:spcBef>
                <a:spcPts val="300"/>
              </a:spcBef>
              <a:spcAft>
                <a:spcPts val="1030"/>
              </a:spcAft>
              <a:buFont typeface="+mj-lt"/>
              <a:buAutoNum type="arabicPeriod"/>
            </a:pPr>
            <a:r>
              <a:rPr lang="zh-CN" altLang="en-US" b="1">
                <a:solidFill>
                  <a:srgbClr val="404040"/>
                </a:solidFill>
                <a:latin typeface="DeepSeek-CJK-patch"/>
              </a:rPr>
              <a:t>人格特质（如同理心、尽责性）和情绪因素</a:t>
            </a:r>
            <a:r>
              <a:rPr lang="zh-CN" altLang="en-US">
                <a:solidFill>
                  <a:srgbClr val="404040"/>
                </a:solidFill>
                <a:latin typeface="DeepSeek-CJK-patch"/>
              </a:rPr>
              <a:t>能额外解释行为差异，尤其在丹麦数据中</a:t>
            </a:r>
          </a:p>
          <a:p>
            <a:pPr>
              <a:lnSpc>
                <a:spcPct val="200000"/>
              </a:lnSpc>
              <a:spcBef>
                <a:spcPts val="300"/>
              </a:spcBef>
              <a:spcAft>
                <a:spcPts val="1030"/>
              </a:spcAft>
              <a:buFont typeface="+mj-lt"/>
              <a:buAutoNum type="arabicPeriod"/>
            </a:pPr>
            <a:r>
              <a:rPr lang="zh-CN" altLang="en-US" b="1">
                <a:solidFill>
                  <a:srgbClr val="404040"/>
                </a:solidFill>
                <a:latin typeface="DeepSeek-CJK-patch"/>
              </a:rPr>
              <a:t>政策严格程度、信任度和风险认知</a:t>
            </a:r>
            <a:r>
              <a:rPr lang="zh-CN" altLang="en-US">
                <a:solidFill>
                  <a:srgbClr val="404040"/>
                </a:solidFill>
                <a:latin typeface="DeepSeek-CJK-patch"/>
              </a:rPr>
              <a:t>是影响社交距离的关键外部因素</a:t>
            </a:r>
            <a:endParaRPr lang="zh-CN" altLang="en-US" dirty="0">
              <a:solidFill>
                <a:srgbClr val="404040"/>
              </a:solidFill>
              <a:latin typeface="DeepSeek-CJK-patch"/>
            </a:endParaRPr>
          </a:p>
        </p:txBody>
      </p:sp>
      <p:sp>
        <p:nvSpPr>
          <p:cNvPr id="7" name="五角星 6"/>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250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867410" y="833051"/>
            <a:ext cx="5729592"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全</a:t>
            </a:r>
            <a:r>
              <a:rPr lang="zh-CN" altLang="en-US" b="1" i="0" dirty="0">
                <a:solidFill>
                  <a:srgbClr val="404040"/>
                </a:solidFill>
                <a:effectLst/>
                <a:latin typeface="quote-cjk-patch"/>
              </a:rPr>
              <a:t>变量模型比较</a:t>
            </a:r>
            <a:r>
              <a:rPr lang="zh-CN" altLang="en-US" b="1" i="0">
                <a:solidFill>
                  <a:srgbClr val="404040"/>
                </a:solidFill>
                <a:effectLst/>
                <a:latin typeface="quote-cjk-patch"/>
              </a:rPr>
              <a:t>（</a:t>
            </a:r>
            <a:r>
              <a:rPr lang="en-US" altLang="zh-CN" b="1" i="0" smtClean="0">
                <a:solidFill>
                  <a:srgbClr val="404040"/>
                </a:solidFill>
                <a:effectLst/>
                <a:latin typeface="quote-cjk-patch"/>
              </a:rPr>
              <a:t>Model1</a:t>
            </a:r>
            <a:r>
              <a:rPr lang="zh-CN" altLang="en-US" b="1" i="0" dirty="0">
                <a:solidFill>
                  <a:srgbClr val="404040"/>
                </a:solidFill>
                <a:effectLst/>
                <a:latin typeface="quote-cjk-patch"/>
              </a:rPr>
              <a:t>）</a:t>
            </a:r>
          </a:p>
        </p:txBody>
      </p:sp>
      <p:pic>
        <p:nvPicPr>
          <p:cNvPr id="9" name="图片 8"/>
          <p:cNvPicPr>
            <a:picLocks noChangeAspect="1"/>
          </p:cNvPicPr>
          <p:nvPr/>
        </p:nvPicPr>
        <p:blipFill>
          <a:blip r:embed="rId5"/>
          <a:stretch>
            <a:fillRect/>
          </a:stretch>
        </p:blipFill>
        <p:spPr>
          <a:xfrm>
            <a:off x="867410" y="1777933"/>
            <a:ext cx="7501598" cy="2036829"/>
          </a:xfrm>
          <a:prstGeom prst="rect">
            <a:avLst/>
          </a:prstGeom>
        </p:spPr>
      </p:pic>
      <p:sp>
        <p:nvSpPr>
          <p:cNvPr id="14" name="文本框 13"/>
          <p:cNvSpPr txBox="1"/>
          <p:nvPr/>
        </p:nvSpPr>
        <p:spPr>
          <a:xfrm>
            <a:off x="931545" y="133755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德国</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=6,462,R²=19.8</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p:txBody>
      </p:sp>
      <p:pic>
        <p:nvPicPr>
          <p:cNvPr id="15" name="图片 14"/>
          <p:cNvPicPr>
            <a:picLocks noChangeAspect="1"/>
          </p:cNvPicPr>
          <p:nvPr/>
        </p:nvPicPr>
        <p:blipFill>
          <a:blip r:embed="rId6"/>
          <a:stretch>
            <a:fillRect/>
          </a:stretch>
        </p:blipFill>
        <p:spPr>
          <a:xfrm>
            <a:off x="867410" y="4390312"/>
            <a:ext cx="7909788" cy="2147660"/>
          </a:xfrm>
          <a:prstGeom prst="rect">
            <a:avLst/>
          </a:prstGeom>
        </p:spPr>
      </p:pic>
      <p:sp>
        <p:nvSpPr>
          <p:cNvPr id="20" name="文本框 19"/>
          <p:cNvSpPr txBox="1"/>
          <p:nvPr/>
        </p:nvSpPr>
        <p:spPr>
          <a:xfrm>
            <a:off x="931545" y="3814762"/>
            <a:ext cx="6094520" cy="1043876"/>
          </a:xfrm>
          <a:prstGeom prst="rect">
            <a:avLst/>
          </a:prstGeom>
          <a:noFill/>
        </p:spPr>
        <p:txBody>
          <a:bodyPr wrap="square">
            <a:spAutoFit/>
          </a:bodyPr>
          <a:lstStyle/>
          <a:p>
            <a:pPr algn="l">
              <a:lnSpc>
                <a:spcPts val="2145"/>
              </a:lnSpc>
              <a:spcBef>
                <a:spcPts val="1370"/>
              </a:spcBef>
              <a:spcAft>
                <a:spcPts val="1030"/>
              </a:spcAft>
              <a:buNone/>
            </a:pPr>
            <a:r>
              <a:rPr lang="zh-CN" altLang="en-US" b="1" i="0" dirty="0">
                <a:solidFill>
                  <a:srgbClr val="404040"/>
                </a:solidFill>
                <a:effectLst/>
                <a:latin typeface="quote-cjk-patch"/>
              </a:rPr>
              <a:t>丹麦</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=15,891,R²=20.2</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a:p>
            <a:pPr>
              <a:buNone/>
            </a:pPr>
            <a:r>
              <a:rPr lang="en-US" altLang="zh-CN" dirty="0"/>
              <a:t/>
            </a:r>
            <a:br>
              <a:rPr lang="en-US" altLang="zh-CN" dirty="0"/>
            </a:b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35585" y="1402957"/>
            <a:ext cx="7612794" cy="2638750"/>
          </a:xfrm>
          <a:prstGeom prst="rect">
            <a:avLst/>
          </a:prstGeom>
        </p:spPr>
      </p:pic>
      <p:sp>
        <p:nvSpPr>
          <p:cNvPr id="8" name="文本框 7"/>
          <p:cNvSpPr txBox="1"/>
          <p:nvPr/>
        </p:nvSpPr>
        <p:spPr>
          <a:xfrm>
            <a:off x="167476" y="873742"/>
            <a:ext cx="6094520"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丹麦</a:t>
            </a:r>
            <a:r>
              <a:rPr lang="zh-CN" altLang="en-US" b="1" i="0" dirty="0">
                <a:solidFill>
                  <a:srgbClr val="404040"/>
                </a:solidFill>
                <a:effectLst/>
                <a:latin typeface="quote-cjk-patch"/>
              </a:rPr>
              <a:t>扩展模型</a:t>
            </a:r>
            <a:r>
              <a:rPr lang="zh-CN" altLang="en-US" b="1" i="0">
                <a:solidFill>
                  <a:srgbClr val="404040"/>
                </a:solidFill>
                <a:effectLst/>
                <a:latin typeface="quote-cjk-patch"/>
              </a:rPr>
              <a:t>（</a:t>
            </a:r>
            <a:r>
              <a:rPr lang="en-US" altLang="zh-CN" b="1" i="0" smtClean="0">
                <a:solidFill>
                  <a:srgbClr val="404040"/>
                </a:solidFill>
                <a:effectLst/>
                <a:latin typeface="quote-cjk-patch"/>
              </a:rPr>
              <a:t>Model 2</a:t>
            </a:r>
            <a:r>
              <a:rPr lang="zh-CN" altLang="en-US" b="1" i="0" dirty="0">
                <a:solidFill>
                  <a:srgbClr val="404040"/>
                </a:solidFill>
                <a:effectLst/>
                <a:latin typeface="quote-cjk-patch"/>
              </a:rPr>
              <a:t>，含人格特质）</a:t>
            </a:r>
          </a:p>
        </p:txBody>
      </p:sp>
      <p:pic>
        <p:nvPicPr>
          <p:cNvPr id="19" name="图片 18"/>
          <p:cNvPicPr>
            <a:picLocks noChangeAspect="1"/>
          </p:cNvPicPr>
          <p:nvPr/>
        </p:nvPicPr>
        <p:blipFill>
          <a:blip r:embed="rId6"/>
          <a:stretch>
            <a:fillRect/>
          </a:stretch>
        </p:blipFill>
        <p:spPr>
          <a:xfrm>
            <a:off x="7889546" y="911620"/>
            <a:ext cx="4175781" cy="47218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61465"/>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疫情疲劳与卫生行为：跨国回归结果汇总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1848"/>
          <p:cNvPicPr>
            <a:picLocks noChangeAspect="1"/>
          </p:cNvPicPr>
          <p:nvPr/>
        </p:nvPicPr>
        <p:blipFill>
          <a:blip r:embed="rId5"/>
          <a:stretch>
            <a:fillRect/>
          </a:stretch>
        </p:blipFill>
        <p:spPr>
          <a:xfrm>
            <a:off x="366395" y="862330"/>
            <a:ext cx="6399530" cy="2732405"/>
          </a:xfrm>
          <a:prstGeom prst="rect">
            <a:avLst/>
          </a:prstGeom>
        </p:spPr>
      </p:pic>
      <p:pic>
        <p:nvPicPr>
          <p:cNvPr id="7" name="图片 6" descr="屏幕截图 2025-06-13 231921"/>
          <p:cNvPicPr>
            <a:picLocks noChangeAspect="1"/>
          </p:cNvPicPr>
          <p:nvPr/>
        </p:nvPicPr>
        <p:blipFill>
          <a:blip r:embed="rId6"/>
          <a:srcRect t="7636"/>
          <a:stretch>
            <a:fillRect/>
          </a:stretch>
        </p:blipFill>
        <p:spPr>
          <a:xfrm>
            <a:off x="366395" y="3594734"/>
            <a:ext cx="6399530" cy="2753311"/>
          </a:xfrm>
          <a:prstGeom prst="rect">
            <a:avLst/>
          </a:prstGeom>
        </p:spPr>
      </p:pic>
      <p:pic>
        <p:nvPicPr>
          <p:cNvPr id="8" name="图片 7" descr="屏幕截图 2025-06-13 232038"/>
          <p:cNvPicPr>
            <a:picLocks noChangeAspect="1"/>
          </p:cNvPicPr>
          <p:nvPr/>
        </p:nvPicPr>
        <p:blipFill>
          <a:blip r:embed="rId7"/>
          <a:stretch>
            <a:fillRect/>
          </a:stretch>
        </p:blipFill>
        <p:spPr>
          <a:xfrm>
            <a:off x="368300" y="5697855"/>
            <a:ext cx="6396990" cy="1098599"/>
          </a:xfrm>
          <a:prstGeom prst="rect">
            <a:avLst/>
          </a:prstGeom>
        </p:spPr>
      </p:pic>
      <p:sp>
        <p:nvSpPr>
          <p:cNvPr id="11" name="矩形 10"/>
          <p:cNvSpPr/>
          <p:nvPr/>
        </p:nvSpPr>
        <p:spPr>
          <a:xfrm>
            <a:off x="6953561" y="1137337"/>
            <a:ext cx="5050168" cy="5080878"/>
          </a:xfrm>
          <a:prstGeom prst="rect">
            <a:avLst/>
          </a:prstGeom>
        </p:spPr>
        <p:txBody>
          <a:bodyPr wrap="square">
            <a:spAutoFit/>
          </a:bodyPr>
          <a:lstStyle/>
          <a:p>
            <a:pPr>
              <a:lnSpc>
                <a:spcPct val="150000"/>
              </a:lnSpc>
              <a:spcBef>
                <a:spcPts val="1030"/>
              </a:spcBef>
              <a:spcAft>
                <a:spcPts val="1030"/>
              </a:spcAft>
              <a:buFont typeface="+mj-lt"/>
              <a:buAutoNum type="arabicPeriod"/>
            </a:pPr>
            <a:r>
              <a:rPr lang="zh-CN" altLang="en-US" b="1">
                <a:solidFill>
                  <a:srgbClr val="404040"/>
                </a:solidFill>
                <a:latin typeface="DeepSeek-CJK-patch"/>
              </a:rPr>
              <a:t>疫情疲劳会降低卫生行为频率</a:t>
            </a:r>
            <a:r>
              <a:rPr lang="zh-CN" altLang="en-US">
                <a:solidFill>
                  <a:srgbClr val="404040"/>
                </a:solidFill>
                <a:latin typeface="DeepSeek-CJK-patch"/>
              </a:rPr>
              <a:t>，且在德国的影响比丹麦更强</a:t>
            </a:r>
            <a:r>
              <a:rPr lang="zh-CN" altLang="en-US" b="1">
                <a:solidFill>
                  <a:srgbClr val="404040"/>
                </a:solidFill>
                <a:latin typeface="DeepSeek-CJK-patch"/>
              </a:rPr>
              <a:t>（德国</a:t>
            </a:r>
            <a:r>
              <a:rPr lang="en-US" altLang="zh-CN" b="1">
                <a:solidFill>
                  <a:srgbClr val="404040"/>
                </a:solidFill>
                <a:latin typeface="DeepSeek-CJK-patch"/>
              </a:rPr>
              <a:t>β=-</a:t>
            </a:r>
            <a:r>
              <a:rPr lang="en-US" altLang="zh-CN" b="1" smtClean="0">
                <a:solidFill>
                  <a:srgbClr val="404040"/>
                </a:solidFill>
                <a:latin typeface="DeepSeek-CJK-patch"/>
              </a:rPr>
              <a:t>0.17 *** &gt;</a:t>
            </a:r>
            <a:r>
              <a:rPr lang="zh-CN" altLang="en-US" b="1">
                <a:solidFill>
                  <a:srgbClr val="404040"/>
                </a:solidFill>
                <a:latin typeface="DeepSeek-CJK-patch"/>
              </a:rPr>
              <a:t>丹麦</a:t>
            </a:r>
            <a:r>
              <a:rPr lang="en-US" altLang="zh-CN" b="1">
                <a:solidFill>
                  <a:srgbClr val="404040"/>
                </a:solidFill>
                <a:latin typeface="DeepSeek-CJK-patch"/>
              </a:rPr>
              <a:t>β=-</a:t>
            </a:r>
            <a:r>
              <a:rPr lang="en-US" altLang="zh-CN" b="1" smtClean="0">
                <a:solidFill>
                  <a:srgbClr val="404040"/>
                </a:solidFill>
                <a:latin typeface="DeepSeek-CJK-patch"/>
              </a:rPr>
              <a:t>0.10 ***</a:t>
            </a:r>
            <a:r>
              <a:rPr lang="zh-CN" altLang="en-US" b="1">
                <a:solidFill>
                  <a:srgbClr val="404040"/>
                </a:solidFill>
                <a:latin typeface="DeepSeek-CJK-patch"/>
              </a:rPr>
              <a:t>）</a:t>
            </a:r>
            <a:endParaRPr lang="zh-CN" altLang="en-US">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德国</a:t>
            </a:r>
            <a:r>
              <a:rPr lang="zh-CN" altLang="en-US">
                <a:solidFill>
                  <a:srgbClr val="404040"/>
                </a:solidFill>
                <a:latin typeface="DeepSeek-CJK-patch"/>
              </a:rPr>
              <a:t>模型中</a:t>
            </a:r>
            <a:r>
              <a:rPr lang="zh-CN" altLang="en-US" b="1">
                <a:solidFill>
                  <a:srgbClr val="404040"/>
                </a:solidFill>
                <a:latin typeface="DeepSeek-CJK-patch"/>
              </a:rPr>
              <a:t>担忧情绪影响最大</a:t>
            </a: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a:t>
            </a:r>
            <a:r>
              <a:rPr lang="zh-CN" altLang="en-US">
                <a:solidFill>
                  <a:srgbClr val="404040"/>
                </a:solidFill>
                <a:latin typeface="DeepSeek-CJK-patch"/>
              </a:rPr>
              <a:t>模型中则是</a:t>
            </a:r>
            <a:r>
              <a:rPr lang="zh-CN" altLang="en-US" b="1">
                <a:solidFill>
                  <a:srgbClr val="404040"/>
                </a:solidFill>
                <a:latin typeface="DeepSeek-CJK-patch"/>
              </a:rPr>
              <a:t>信任最关键</a:t>
            </a:r>
          </a:p>
          <a:p>
            <a:pPr>
              <a:lnSpc>
                <a:spcPct val="150000"/>
              </a:lnSpc>
              <a:spcBef>
                <a:spcPts val="300"/>
              </a:spcBef>
              <a:spcAft>
                <a:spcPts val="1030"/>
              </a:spcAft>
              <a:buFont typeface="+mj-lt"/>
              <a:buAutoNum type="arabicPeriod"/>
            </a:pPr>
            <a:r>
              <a:rPr lang="zh-CN" altLang="en-US" b="1">
                <a:solidFill>
                  <a:srgbClr val="404040"/>
                </a:solidFill>
                <a:latin typeface="DeepSeek-CJK-patch"/>
              </a:rPr>
              <a:t>男性</a:t>
            </a:r>
            <a:r>
              <a:rPr lang="zh-CN" altLang="en-US">
                <a:solidFill>
                  <a:srgbClr val="404040"/>
                </a:solidFill>
                <a:latin typeface="DeepSeek-CJK-patch"/>
              </a:rPr>
              <a:t>卫生行为</a:t>
            </a:r>
            <a:r>
              <a:rPr lang="zh-CN" altLang="en-US" b="1">
                <a:solidFill>
                  <a:srgbClr val="404040"/>
                </a:solidFill>
                <a:latin typeface="DeepSeek-CJK-patch"/>
              </a:rPr>
              <a:t>显著低于女性</a:t>
            </a:r>
            <a:endParaRPr lang="en-US" altLang="zh-CN" b="1">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丹麦扩展模型中，共情</a:t>
            </a:r>
            <a:r>
              <a:rPr lang="en-US" altLang="zh-CN" b="1">
                <a:solidFill>
                  <a:srgbClr val="404040"/>
                </a:solidFill>
                <a:latin typeface="DeepSeek-CJK-patch"/>
              </a:rPr>
              <a:t>(β=0.13)</a:t>
            </a:r>
            <a:r>
              <a:rPr lang="zh-CN" altLang="en-US" b="1">
                <a:solidFill>
                  <a:srgbClr val="404040"/>
                </a:solidFill>
                <a:latin typeface="DeepSeek-CJK-patch"/>
              </a:rPr>
              <a:t>和尽责性</a:t>
            </a:r>
            <a:r>
              <a:rPr lang="en-US" altLang="zh-CN" b="1">
                <a:solidFill>
                  <a:srgbClr val="404040"/>
                </a:solidFill>
                <a:latin typeface="DeepSeek-CJK-patch"/>
              </a:rPr>
              <a:t>(β=0.11)</a:t>
            </a:r>
            <a:r>
              <a:rPr lang="zh-CN" altLang="en-US" b="1">
                <a:solidFill>
                  <a:srgbClr val="404040"/>
                </a:solidFill>
                <a:latin typeface="DeepSeek-CJK-patch"/>
              </a:rPr>
              <a:t>作用</a:t>
            </a:r>
          </a:p>
          <a:p>
            <a:pPr>
              <a:lnSpc>
                <a:spcPct val="150000"/>
              </a:lnSpc>
              <a:spcBef>
                <a:spcPts val="300"/>
              </a:spcBef>
              <a:spcAft>
                <a:spcPts val="1030"/>
              </a:spcAft>
              <a:buFont typeface="+mj-lt"/>
              <a:buAutoNum type="arabicPeriod"/>
            </a:pPr>
            <a:r>
              <a:rPr lang="zh-CN" altLang="en-US" b="1">
                <a:solidFill>
                  <a:srgbClr val="404040"/>
                </a:solidFill>
                <a:latin typeface="DeepSeek-CJK-patch"/>
              </a:rPr>
              <a:t>政策严格指数仅在丹麦显著正向预测（</a:t>
            </a:r>
            <a:r>
              <a:rPr lang="en-US" altLang="zh-CN" b="1" smtClean="0">
                <a:solidFill>
                  <a:srgbClr val="404040"/>
                </a:solidFill>
                <a:latin typeface="DeepSeek-CJK-patch"/>
              </a:rPr>
              <a:t>β=0.04 *** vs</a:t>
            </a:r>
            <a:r>
              <a:rPr lang="zh-CN" altLang="en-US" b="1">
                <a:solidFill>
                  <a:srgbClr val="404040"/>
                </a:solidFill>
                <a:latin typeface="DeepSeek-CJK-patch"/>
              </a:rPr>
              <a:t>德国</a:t>
            </a:r>
            <a:r>
              <a:rPr lang="en-US" altLang="zh-CN" b="1">
                <a:solidFill>
                  <a:srgbClr val="404040"/>
                </a:solidFill>
                <a:latin typeface="DeepSeek-CJK-patch"/>
              </a:rPr>
              <a:t>β=-0.03</a:t>
            </a:r>
            <a:r>
              <a:rPr lang="zh-CN" altLang="en-US" b="1">
                <a:solidFill>
                  <a:srgbClr val="404040"/>
                </a:solidFill>
                <a:latin typeface="DeepSeek-CJK-patch"/>
              </a:rPr>
              <a:t>）</a:t>
            </a:r>
          </a:p>
        </p:txBody>
      </p:sp>
      <p:sp>
        <p:nvSpPr>
          <p:cNvPr id="16" name="五角星 15"/>
          <p:cNvSpPr/>
          <p:nvPr/>
        </p:nvSpPr>
        <p:spPr>
          <a:xfrm>
            <a:off x="5851687" y="868485"/>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24180" y="935593"/>
            <a:ext cx="6094520" cy="369332"/>
          </a:xfrm>
          <a:prstGeom prst="rect">
            <a:avLst/>
          </a:prstGeom>
          <a:noFill/>
        </p:spPr>
        <p:txBody>
          <a:bodyPr wrap="square">
            <a:spAutoFit/>
          </a:bodyPr>
          <a:lstStyle/>
          <a:p>
            <a:pPr algn="l">
              <a:spcBef>
                <a:spcPts val="1370"/>
              </a:spcBef>
              <a:spcAft>
                <a:spcPts val="1030"/>
              </a:spcAft>
              <a:buNone/>
            </a:pPr>
            <a:r>
              <a:rPr lang="zh-CN" altLang="en-US" b="1" i="0" smtClean="0">
                <a:solidFill>
                  <a:srgbClr val="404040"/>
                </a:solidFill>
                <a:effectLst/>
                <a:latin typeface="quote-cjk-patch"/>
              </a:rPr>
              <a:t>全</a:t>
            </a:r>
            <a:r>
              <a:rPr lang="zh-CN" altLang="en-US" b="1" i="0" dirty="0">
                <a:solidFill>
                  <a:srgbClr val="404040"/>
                </a:solidFill>
                <a:effectLst/>
                <a:latin typeface="quote-cjk-patch"/>
              </a:rPr>
              <a:t>模型（控制多变量）</a:t>
            </a:r>
          </a:p>
        </p:txBody>
      </p:sp>
      <p:pic>
        <p:nvPicPr>
          <p:cNvPr id="8" name="图片 7"/>
          <p:cNvPicPr>
            <a:picLocks noChangeAspect="1"/>
          </p:cNvPicPr>
          <p:nvPr/>
        </p:nvPicPr>
        <p:blipFill>
          <a:blip r:embed="rId5"/>
          <a:stretch>
            <a:fillRect/>
          </a:stretch>
        </p:blipFill>
        <p:spPr>
          <a:xfrm>
            <a:off x="811941" y="1813988"/>
            <a:ext cx="5706759" cy="2192371"/>
          </a:xfrm>
          <a:prstGeom prst="rect">
            <a:avLst/>
          </a:prstGeom>
        </p:spPr>
      </p:pic>
      <p:pic>
        <p:nvPicPr>
          <p:cNvPr id="9" name="图片 8"/>
          <p:cNvPicPr>
            <a:picLocks noChangeAspect="1"/>
          </p:cNvPicPr>
          <p:nvPr/>
        </p:nvPicPr>
        <p:blipFill>
          <a:blip r:embed="rId6"/>
          <a:stretch>
            <a:fillRect/>
          </a:stretch>
        </p:blipFill>
        <p:spPr>
          <a:xfrm>
            <a:off x="618060" y="4371351"/>
            <a:ext cx="6094519" cy="2341337"/>
          </a:xfrm>
          <a:prstGeom prst="rect">
            <a:avLst/>
          </a:prstGeom>
        </p:spPr>
      </p:pic>
      <p:sp>
        <p:nvSpPr>
          <p:cNvPr id="13" name="文本框 12"/>
          <p:cNvSpPr txBox="1"/>
          <p:nvPr/>
        </p:nvSpPr>
        <p:spPr>
          <a:xfrm>
            <a:off x="811941" y="1462614"/>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a:solidFill>
                  <a:srgbClr val="404040"/>
                </a:solidFill>
                <a:effectLst/>
                <a:latin typeface="quote-cjk-patch"/>
              </a:rPr>
              <a:t>德国模型（</a:t>
            </a:r>
            <a:r>
              <a:rPr lang="en-US" altLang="zh-CN" b="1" i="0">
                <a:solidFill>
                  <a:srgbClr val="404040"/>
                </a:solidFill>
                <a:effectLst/>
                <a:latin typeface="quote-cjk-patch"/>
              </a:rPr>
              <a:t>MW_GER_1</a:t>
            </a:r>
            <a:r>
              <a:rPr lang="zh-CN" altLang="en-US" b="1" i="0">
                <a:solidFill>
                  <a:srgbClr val="404040"/>
                </a:solidFill>
                <a:effectLst/>
                <a:latin typeface="quote-cjk-patch"/>
              </a:rPr>
              <a:t>）</a:t>
            </a:r>
            <a:endParaRPr lang="zh-CN" altLang="en-US" b="1" i="0" dirty="0">
              <a:solidFill>
                <a:srgbClr val="404040"/>
              </a:solidFill>
              <a:effectLst/>
              <a:latin typeface="quote-cjk-patch"/>
            </a:endParaRPr>
          </a:p>
        </p:txBody>
      </p:sp>
      <p:sp>
        <p:nvSpPr>
          <p:cNvPr id="15" name="文本框 14"/>
          <p:cNvSpPr txBox="1"/>
          <p:nvPr/>
        </p:nvSpPr>
        <p:spPr>
          <a:xfrm>
            <a:off x="742950" y="390170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丹麦模型（</a:t>
            </a:r>
            <a:r>
              <a:rPr lang="en-US" altLang="zh-CN" b="1" i="0" dirty="0">
                <a:solidFill>
                  <a:srgbClr val="404040"/>
                </a:solidFill>
                <a:effectLst/>
                <a:latin typeface="quote-cjk-patch"/>
              </a:rPr>
              <a:t>MW_DEN_2</a:t>
            </a:r>
            <a:r>
              <a:rPr lang="zh-CN" altLang="en-US" b="1" i="0" dirty="0">
                <a:solidFill>
                  <a:srgbClr val="404040"/>
                </a:solidFill>
                <a:effectLst/>
                <a:latin typeface="quote-cjk-patch"/>
              </a:rPr>
              <a:t>）</a:t>
            </a:r>
          </a:p>
        </p:txBody>
      </p:sp>
      <p:pic>
        <p:nvPicPr>
          <p:cNvPr id="19" name="图片 18"/>
          <p:cNvPicPr>
            <a:picLocks noChangeAspect="1"/>
          </p:cNvPicPr>
          <p:nvPr/>
        </p:nvPicPr>
        <p:blipFill rotWithShape="1">
          <a:blip r:embed="rId7"/>
          <a:srcRect l="1815"/>
          <a:stretch>
            <a:fillRect/>
          </a:stretch>
        </p:blipFill>
        <p:spPr>
          <a:xfrm>
            <a:off x="6033247" y="946611"/>
            <a:ext cx="4903054" cy="576960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21825" y="898941"/>
            <a:ext cx="7948349" cy="5060118"/>
          </a:xfrm>
          <a:prstGeom prst="rect">
            <a:avLst/>
          </a:prstGeom>
        </p:spPr>
      </p:pic>
      <p:sp>
        <p:nvSpPr>
          <p:cNvPr id="5" name="文本框 4"/>
          <p:cNvSpPr txBox="1"/>
          <p:nvPr/>
        </p:nvSpPr>
        <p:spPr>
          <a:xfrm>
            <a:off x="2121825" y="518746"/>
            <a:ext cx="5993475" cy="380195"/>
          </a:xfrm>
          <a:prstGeom prst="rect">
            <a:avLst/>
          </a:prstGeom>
          <a:noFill/>
        </p:spPr>
        <p:txBody>
          <a:bodyPr wrap="square" rtlCol="0">
            <a:spAutoFit/>
          </a:bodyPr>
          <a:lstStyle/>
          <a:p>
            <a:r>
              <a:rPr lang="zh-CN" altLang="en-US" smtClean="0"/>
              <a:t>原始量表（</a:t>
            </a:r>
            <a:r>
              <a:rPr lang="en-US" altLang="zh-CN" smtClean="0"/>
              <a:t>10</a:t>
            </a:r>
            <a:r>
              <a:rPr lang="zh-CN" altLang="en-US" smtClean="0"/>
              <a:t>条目）</a:t>
            </a:r>
            <a:endParaRPr lang="zh-CN" altLang="en-US"/>
          </a:p>
        </p:txBody>
      </p:sp>
    </p:spTree>
    <p:extLst>
      <p:ext uri="{BB962C8B-B14F-4D97-AF65-F5344CB8AC3E}">
        <p14:creationId xmlns:p14="http://schemas.microsoft.com/office/powerpoint/2010/main" val="38905934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81760102"/>
              </p:ext>
            </p:extLst>
          </p:nvPr>
        </p:nvGraphicFramePr>
        <p:xfrm>
          <a:off x="778985" y="1113391"/>
          <a:ext cx="10366135" cy="5744609"/>
        </p:xfrm>
        <a:graphic>
          <a:graphicData uri="http://schemas.openxmlformats.org/drawingml/2006/table">
            <a:tbl>
              <a:tblPr>
                <a:tableStyleId>{5C22544A-7EE6-4342-B048-85BDC9FD1C3A}</a:tableStyleId>
              </a:tblPr>
              <a:tblGrid>
                <a:gridCol w="3411418">
                  <a:extLst>
                    <a:ext uri="{9D8B030D-6E8A-4147-A177-3AD203B41FA5}">
                      <a16:colId xmlns:a16="http://schemas.microsoft.com/office/drawing/2014/main" val="4050871443"/>
                    </a:ext>
                  </a:extLst>
                </a:gridCol>
                <a:gridCol w="1222131">
                  <a:extLst>
                    <a:ext uri="{9D8B030D-6E8A-4147-A177-3AD203B41FA5}">
                      <a16:colId xmlns:a16="http://schemas.microsoft.com/office/drawing/2014/main" val="1994036726"/>
                    </a:ext>
                  </a:extLst>
                </a:gridCol>
                <a:gridCol w="2031023">
                  <a:extLst>
                    <a:ext uri="{9D8B030D-6E8A-4147-A177-3AD203B41FA5}">
                      <a16:colId xmlns:a16="http://schemas.microsoft.com/office/drawing/2014/main" val="4240747118"/>
                    </a:ext>
                  </a:extLst>
                </a:gridCol>
                <a:gridCol w="1628336">
                  <a:extLst>
                    <a:ext uri="{9D8B030D-6E8A-4147-A177-3AD203B41FA5}">
                      <a16:colId xmlns:a16="http://schemas.microsoft.com/office/drawing/2014/main" val="1783846836"/>
                    </a:ext>
                  </a:extLst>
                </a:gridCol>
                <a:gridCol w="2073227">
                  <a:extLst>
                    <a:ext uri="{9D8B030D-6E8A-4147-A177-3AD203B41FA5}">
                      <a16:colId xmlns:a16="http://schemas.microsoft.com/office/drawing/2014/main" val="2210515610"/>
                    </a:ext>
                  </a:extLst>
                </a:gridCol>
              </a:tblGrid>
              <a:tr h="139219">
                <a:tc>
                  <a:txBody>
                    <a:bodyPr/>
                    <a:lstStyle/>
                    <a:p>
                      <a:pPr algn="just" fontAlgn="ctr"/>
                      <a:r>
                        <a:rPr lang="zh-CN" sz="1800" u="none" strike="noStrike" smtClean="0">
                          <a:effectLst/>
                        </a:rPr>
                        <a:t>预测因子</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β系数</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p值</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sz="1800" u="none" strike="noStrike">
                          <a:effectLst/>
                        </a:rPr>
                        <a:t>效应量f²</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981336"/>
                  </a:ext>
                </a:extLst>
              </a:tr>
              <a:tr h="207348">
                <a:tc>
                  <a:txBody>
                    <a:bodyPr/>
                    <a:lstStyle/>
                    <a:p>
                      <a:pPr algn="just" fontAlgn="ctr"/>
                      <a:r>
                        <a:rPr lang="en-US" sz="1800" u="none" strike="noStrike" smtClean="0">
                          <a:effectLst/>
                        </a:rPr>
                        <a:t>stringency_index</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[0.232,0.276]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6389386"/>
                  </a:ext>
                </a:extLst>
              </a:tr>
              <a:tr h="207348">
                <a:tc>
                  <a:txBody>
                    <a:bodyPr/>
                    <a:lstStyle/>
                    <a:p>
                      <a:pPr algn="just" fontAlgn="ctr"/>
                      <a:r>
                        <a:rPr lang="en-US" sz="1800" u="none" strike="noStrike" smtClean="0">
                          <a:effectLst/>
                        </a:rPr>
                        <a:t>GENDERMale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0.318</a:t>
                      </a:r>
                      <a:r>
                        <a:rPr lang="en-US" sz="1800" u="none" strike="noStrike" smtClean="0">
                          <a:effectLst/>
                        </a:rPr>
                        <a:t>,-</a:t>
                      </a:r>
                      <a:r>
                        <a:rPr lang="en-US" sz="1800" u="none" strike="noStrike">
                          <a:effectLst/>
                        </a:rPr>
                        <a:t>0.233</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35121084"/>
                  </a:ext>
                </a:extLst>
              </a:tr>
              <a:tr h="343605">
                <a:tc>
                  <a:txBody>
                    <a:bodyPr/>
                    <a:lstStyle/>
                    <a:p>
                      <a:pPr algn="just" fontAlgn="ctr"/>
                      <a:r>
                        <a:rPr lang="en-US" sz="1800" u="none" strike="noStrike" smtClean="0">
                          <a:effectLst/>
                        </a:rPr>
                        <a:t>new_deaths_smoothed_per_million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0.238***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05372760"/>
                  </a:ext>
                </a:extLst>
              </a:tr>
              <a:tr h="139219">
                <a:tc>
                  <a:txBody>
                    <a:bodyPr/>
                    <a:lstStyle/>
                    <a:p>
                      <a:pPr algn="just" fontAlgn="ctr"/>
                      <a:r>
                        <a:rPr lang="en-US" sz="1800" u="none" strike="noStrike" smtClean="0">
                          <a:effectLst/>
                        </a:rPr>
                        <a:t>WORRIES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0.133***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[0.110,0.156]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3261405"/>
                  </a:ext>
                </a:extLst>
              </a:tr>
              <a:tr h="343605">
                <a:tc>
                  <a:txBody>
                    <a:bodyPr/>
                    <a:lstStyle/>
                    <a:p>
                      <a:pPr algn="just" fontAlgn="ctr"/>
                      <a:r>
                        <a:rPr lang="en-US" sz="1800" u="none" strike="noStrike" smtClean="0">
                          <a:effectLst/>
                        </a:rPr>
                        <a:t>new_cases_smoothed_per_million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0.147***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[0.121,0.172]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820516257"/>
                  </a:ext>
                </a:extLst>
              </a:tr>
              <a:tr h="343605">
                <a:tc>
                  <a:txBody>
                    <a:bodyPr/>
                    <a:lstStyle/>
                    <a:p>
                      <a:pPr algn="just" fontAlgn="ctr"/>
                      <a:r>
                        <a:rPr lang="en-US" sz="1800" u="none" strike="noStrike" smtClean="0">
                          <a:effectLst/>
                        </a:rPr>
                        <a:t>EMPLOYMENTUnemployed</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0.232***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[0.188,0.276]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5537314"/>
                  </a:ext>
                </a:extLst>
              </a:tr>
              <a:tr h="207348">
                <a:tc>
                  <a:txBody>
                    <a:bodyPr/>
                    <a:lstStyle/>
                    <a:p>
                      <a:pPr algn="just" fontAlgn="ctr"/>
                      <a:r>
                        <a:rPr lang="en-US" sz="1800" u="none" strike="noStrike" smtClean="0">
                          <a:effectLst/>
                        </a:rPr>
                        <a:t>COGNITIVE_RISK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0.109***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[0.087,0.131]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17898798"/>
                  </a:ext>
                </a:extLst>
              </a:tr>
              <a:tr h="139219">
                <a:tc>
                  <a:txBody>
                    <a:bodyPr/>
                    <a:lstStyle/>
                    <a:p>
                      <a:pPr algn="just" fontAlgn="ctr"/>
                      <a:r>
                        <a:rPr lang="en-US" sz="1800" u="none" strike="noStrike" smtClean="0">
                          <a:effectLst/>
                        </a:rPr>
                        <a:t>HH</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0.104</a:t>
                      </a:r>
                      <a:r>
                        <a:rPr lang="en-US" sz="1800" u="none" strike="noStrike" smtClean="0">
                          <a:effectLst/>
                        </a:rPr>
                        <a:t>,-</a:t>
                      </a:r>
                      <a:r>
                        <a:rPr lang="en-US" sz="1800" u="none" strike="noStrike">
                          <a:effectLst/>
                        </a:rPr>
                        <a:t>0.062</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46581014"/>
                  </a:ext>
                </a:extLst>
              </a:tr>
              <a:tr h="207348">
                <a:tc>
                  <a:txBody>
                    <a:bodyPr/>
                    <a:lstStyle/>
                    <a:p>
                      <a:pPr algn="just" fontAlgn="ctr"/>
                      <a:r>
                        <a:rPr lang="en-US" sz="1800" u="none" strike="noStrike" smtClean="0">
                          <a:effectLst/>
                        </a:rPr>
                        <a:t>CHRONICNo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0.149***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0.192</a:t>
                      </a:r>
                      <a:r>
                        <a:rPr lang="en-US" sz="1800" u="none" strike="noStrike" smtClean="0">
                          <a:effectLst/>
                        </a:rPr>
                        <a:t>,-</a:t>
                      </a:r>
                      <a:r>
                        <a:rPr lang="en-US" sz="1800" u="none" strike="noStrike">
                          <a:effectLst/>
                        </a:rPr>
                        <a:t>0.105</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643151993"/>
                  </a:ext>
                </a:extLst>
              </a:tr>
              <a:tr h="207348">
                <a:tc>
                  <a:txBody>
                    <a:bodyPr/>
                    <a:lstStyle/>
                    <a:p>
                      <a:pPr algn="just" fontAlgn="ctr"/>
                      <a:r>
                        <a:rPr lang="en-US" sz="1800" u="none" strike="noStrike" smtClean="0">
                          <a:effectLst/>
                        </a:rPr>
                        <a:t>AFFECTIVE_RISK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[0.062,0.110]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20159828"/>
                  </a:ext>
                </a:extLst>
              </a:tr>
              <a:tr h="207348">
                <a:tc>
                  <a:txBody>
                    <a:bodyPr/>
                    <a:lstStyle/>
                    <a:p>
                      <a:pPr algn="just" fontAlgn="ctr"/>
                      <a:r>
                        <a:rPr lang="en-US" sz="1800" u="none" strike="noStrike" smtClean="0">
                          <a:effectLst/>
                        </a:rPr>
                        <a:t>EMPATHY</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[0.057,0.103]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34009508"/>
                  </a:ext>
                </a:extLst>
              </a:tr>
              <a:tr h="139219">
                <a:tc>
                  <a:txBody>
                    <a:bodyPr/>
                    <a:lstStyle/>
                    <a:p>
                      <a:pPr algn="just" fontAlgn="ctr"/>
                      <a:r>
                        <a:rPr lang="en-US" sz="1800" u="none" strike="noStrike" smtClean="0">
                          <a:effectLst/>
                        </a:rPr>
                        <a:t>AGE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0.062***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0.086</a:t>
                      </a:r>
                      <a:r>
                        <a:rPr lang="en-US" sz="1800" u="none" strike="noStrike" smtClean="0">
                          <a:effectLst/>
                        </a:rPr>
                        <a:t>,-</a:t>
                      </a:r>
                      <a:r>
                        <a:rPr lang="en-US" sz="1800" u="none" strike="noStrike">
                          <a:effectLst/>
                        </a:rPr>
                        <a:t>0.038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4043467415"/>
                  </a:ext>
                </a:extLst>
              </a:tr>
              <a:tr h="275476">
                <a:tc>
                  <a:txBody>
                    <a:bodyPr/>
                    <a:lstStyle/>
                    <a:p>
                      <a:pPr algn="just" fontAlgn="ctr"/>
                      <a:r>
                        <a:rPr lang="en-US" sz="1800" u="none" strike="noStrike" smtClean="0">
                          <a:effectLst/>
                        </a:rPr>
                        <a:t>INFORMATION_FATIGUE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0.097</a:t>
                      </a:r>
                      <a:r>
                        <a:rPr lang="en-US" sz="1800" u="none" strike="noStrike" smtClean="0">
                          <a:effectLst/>
                        </a:rPr>
                        <a:t>,-</a:t>
                      </a:r>
                      <a:r>
                        <a:rPr lang="en-US" sz="1800" u="none" strike="noStrike">
                          <a:effectLst/>
                        </a:rPr>
                        <a:t>0.048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96219382"/>
                  </a:ext>
                </a:extLst>
              </a:tr>
              <a:tr h="139219">
                <a:tc>
                  <a:txBody>
                    <a:bodyPr/>
                    <a:lstStyle/>
                    <a:p>
                      <a:pPr algn="just" fontAlgn="ctr"/>
                      <a:r>
                        <a:rPr lang="en-US" sz="1800" u="none" strike="noStrike" smtClean="0">
                          <a:effectLst/>
                        </a:rPr>
                        <a:t>AG</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34530336"/>
                  </a:ext>
                </a:extLst>
              </a:tr>
              <a:tr h="139219">
                <a:tc>
                  <a:txBody>
                    <a:bodyPr/>
                    <a:lstStyle/>
                    <a:p>
                      <a:pPr algn="just" fontAlgn="ctr"/>
                      <a:r>
                        <a:rPr lang="en-US" sz="1800" u="none" strike="noStrike" smtClean="0">
                          <a:effectLst/>
                        </a:rPr>
                        <a:t>OP</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43679673"/>
                  </a:ext>
                </a:extLst>
              </a:tr>
              <a:tr h="275476">
                <a:tc>
                  <a:txBody>
                    <a:bodyPr/>
                    <a:lstStyle/>
                    <a:p>
                      <a:pPr algn="just" fontAlgn="ctr"/>
                      <a:r>
                        <a:rPr lang="en-US" sz="1800" u="none" strike="noStrike" smtClean="0">
                          <a:effectLst/>
                        </a:rPr>
                        <a:t>EDUCATION&gt;10years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0.226</a:t>
                      </a:r>
                      <a:r>
                        <a:rPr lang="en-US" sz="1800" u="none" strike="noStrike" smtClean="0">
                          <a:effectLst/>
                        </a:rPr>
                        <a:t>,-</a:t>
                      </a:r>
                      <a:r>
                        <a:rPr lang="en-US" sz="1800" u="none" strike="noStrike">
                          <a:effectLst/>
                        </a:rPr>
                        <a:t>0.081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938730921"/>
                  </a:ext>
                </a:extLst>
              </a:tr>
              <a:tr h="275476">
                <a:tc>
                  <a:txBody>
                    <a:bodyPr/>
                    <a:lstStyle/>
                    <a:p>
                      <a:pPr algn="just" fontAlgn="ctr"/>
                      <a:r>
                        <a:rPr lang="en-US" sz="1800" u="none" strike="noStrike" smtClean="0">
                          <a:effectLst/>
                        </a:rPr>
                        <a:t>BEHAVIORAL_FATIGUE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0.052***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0.077</a:t>
                      </a:r>
                      <a:r>
                        <a:rPr lang="en-US" sz="1800" u="none" strike="noStrike" smtClean="0">
                          <a:effectLst/>
                        </a:rPr>
                        <a:t>,-</a:t>
                      </a:r>
                      <a:r>
                        <a:rPr lang="en-US" sz="1800" u="none" strike="noStrike">
                          <a:effectLst/>
                        </a:rPr>
                        <a:t>0.026</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54148716"/>
                  </a:ext>
                </a:extLst>
              </a:tr>
              <a:tr h="275476">
                <a:tc>
                  <a:txBody>
                    <a:bodyPr/>
                    <a:lstStyle/>
                    <a:p>
                      <a:pPr algn="just" fontAlgn="ctr"/>
                      <a:r>
                        <a:rPr lang="en-US" sz="1800" u="none" strike="noStrike" smtClean="0">
                          <a:effectLst/>
                        </a:rPr>
                        <a:t>NEGATIVE_AFFECT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[0.033,0.082]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976440612"/>
                  </a:ext>
                </a:extLst>
              </a:tr>
              <a:tr h="139219">
                <a:tc>
                  <a:txBody>
                    <a:bodyPr/>
                    <a:lstStyle/>
                    <a:p>
                      <a:pPr algn="just" fontAlgn="ctr"/>
                      <a:r>
                        <a:rPr lang="en-US" sz="1800" u="none" strike="noStrike" smtClean="0">
                          <a:effectLst/>
                        </a:rPr>
                        <a:t>CO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[0.020,0.061]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334988"/>
                  </a:ext>
                </a:extLst>
              </a:tr>
            </a:tbl>
          </a:graphicData>
        </a:graphic>
      </p:graphicFrame>
      <p:sp>
        <p:nvSpPr>
          <p:cNvPr id="3"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6" name="文本框 5"/>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7"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8" name="图片 7"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9" name="图片 8" descr="校徽-绿"/>
          <p:cNvPicPr>
            <a:picLocks noChangeAspect="1"/>
          </p:cNvPicPr>
          <p:nvPr/>
        </p:nvPicPr>
        <p:blipFill>
          <a:blip r:embed="rId3"/>
          <a:stretch>
            <a:fillRect/>
          </a:stretch>
        </p:blipFill>
        <p:spPr>
          <a:xfrm>
            <a:off x="9657080" y="20320"/>
            <a:ext cx="640715" cy="906780"/>
          </a:xfrm>
          <a:prstGeom prst="rect">
            <a:avLst/>
          </a:prstGeom>
        </p:spPr>
      </p:pic>
      <p:sp>
        <p:nvSpPr>
          <p:cNvPr id="10" name="文本框 9"/>
          <p:cNvSpPr txBox="1"/>
          <p:nvPr/>
        </p:nvSpPr>
        <p:spPr>
          <a:xfrm>
            <a:off x="742950" y="770890"/>
            <a:ext cx="4031273" cy="646331"/>
          </a:xfrm>
          <a:prstGeom prst="rect">
            <a:avLst/>
          </a:prstGeom>
          <a:noFill/>
        </p:spPr>
        <p:txBody>
          <a:bodyPr wrap="square" rtlCol="0">
            <a:spAutoFit/>
          </a:bodyPr>
          <a:lstStyle/>
          <a:p>
            <a:r>
              <a:rPr lang="zh-CN" altLang="en-US" b="1" smtClean="0"/>
              <a:t>丹麦扩展模型</a:t>
            </a:r>
            <a:r>
              <a:rPr lang="zh-CN" altLang="en-US" b="1">
                <a:solidFill>
                  <a:srgbClr val="404040"/>
                </a:solidFill>
                <a:latin typeface="quote-cjk-patch"/>
              </a:rPr>
              <a:t>（</a:t>
            </a:r>
            <a:r>
              <a:rPr lang="en-US" altLang="zh-CN" b="1">
                <a:solidFill>
                  <a:srgbClr val="404040"/>
                </a:solidFill>
                <a:latin typeface="quote-cjk-patch"/>
              </a:rPr>
              <a:t>Model 2</a:t>
            </a:r>
            <a:r>
              <a:rPr lang="zh-CN" altLang="en-US" b="1">
                <a:solidFill>
                  <a:srgbClr val="404040"/>
                </a:solidFill>
                <a:latin typeface="quote-cjk-patch"/>
              </a:rPr>
              <a:t>，含人格特质）</a:t>
            </a:r>
          </a:p>
          <a:p>
            <a:endParaRPr lang="zh-CN" altLang="en-US"/>
          </a:p>
        </p:txBody>
      </p:sp>
    </p:spTree>
    <p:extLst>
      <p:ext uri="{BB962C8B-B14F-4D97-AF65-F5344CB8AC3E}">
        <p14:creationId xmlns:p14="http://schemas.microsoft.com/office/powerpoint/2010/main" val="31105456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疫情疲劳与口罩佩戴行为：跨国回归结果汇总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屏幕截图 2025-06-13 232658"/>
          <p:cNvPicPr>
            <a:picLocks noChangeAspect="1"/>
          </p:cNvPicPr>
          <p:nvPr/>
        </p:nvPicPr>
        <p:blipFill>
          <a:blip r:embed="rId5"/>
          <a:stretch>
            <a:fillRect/>
          </a:stretch>
        </p:blipFill>
        <p:spPr>
          <a:xfrm>
            <a:off x="97791" y="938530"/>
            <a:ext cx="5397402" cy="2677795"/>
          </a:xfrm>
          <a:prstGeom prst="rect">
            <a:avLst/>
          </a:prstGeom>
        </p:spPr>
      </p:pic>
      <p:pic>
        <p:nvPicPr>
          <p:cNvPr id="14" name="图片 13" descr="屏幕截图 2025-06-13 232750"/>
          <p:cNvPicPr>
            <a:picLocks noChangeAspect="1"/>
          </p:cNvPicPr>
          <p:nvPr/>
        </p:nvPicPr>
        <p:blipFill>
          <a:blip r:embed="rId6"/>
          <a:srcRect t="4259"/>
          <a:stretch>
            <a:fillRect/>
          </a:stretch>
        </p:blipFill>
        <p:spPr>
          <a:xfrm>
            <a:off x="16534" y="3803118"/>
            <a:ext cx="5337981" cy="2679700"/>
          </a:xfrm>
          <a:prstGeom prst="rect">
            <a:avLst/>
          </a:prstGeom>
        </p:spPr>
      </p:pic>
      <p:sp>
        <p:nvSpPr>
          <p:cNvPr id="5" name="矩形 4"/>
          <p:cNvSpPr/>
          <p:nvPr/>
        </p:nvSpPr>
        <p:spPr>
          <a:xfrm>
            <a:off x="5760707" y="1304925"/>
            <a:ext cx="6096000" cy="5770811"/>
          </a:xfrm>
          <a:prstGeom prst="rect">
            <a:avLst/>
          </a:prstGeom>
        </p:spPr>
        <p:txBody>
          <a:bodyPr>
            <a:spAutoFit/>
          </a:bodyPr>
          <a:lstStyle/>
          <a:p>
            <a:pPr>
              <a:lnSpc>
                <a:spcPct val="150000"/>
              </a:lnSpc>
            </a:pPr>
            <a:r>
              <a:rPr lang="en-US" altLang="zh-CN"/>
              <a:t>1.</a:t>
            </a:r>
            <a:r>
              <a:rPr lang="zh-CN" altLang="zh-CN" b="1"/>
              <a:t>行为疲劳</a:t>
            </a:r>
            <a:r>
              <a:rPr lang="zh-CN" altLang="zh-CN"/>
              <a:t>在两国均</a:t>
            </a:r>
            <a:r>
              <a:rPr lang="zh-CN" altLang="zh-CN" b="1"/>
              <a:t>显著负向影响口罩佩戴</a:t>
            </a:r>
            <a:r>
              <a:rPr lang="zh-CN" altLang="zh-CN"/>
              <a:t>，</a:t>
            </a:r>
            <a:r>
              <a:rPr lang="zh-CN" altLang="zh-CN" b="1"/>
              <a:t>德国效应更强</a:t>
            </a:r>
            <a:r>
              <a:rPr lang="zh-CN" altLang="zh-CN"/>
              <a:t>（</a:t>
            </a:r>
            <a:r>
              <a:rPr lang="en-US" altLang="zh-CN"/>
              <a:t>β=-0.172vs.-0.052</a:t>
            </a:r>
            <a:r>
              <a:rPr lang="zh-CN" altLang="zh-CN"/>
              <a:t>）</a:t>
            </a:r>
          </a:p>
          <a:p>
            <a:pPr>
              <a:lnSpc>
                <a:spcPct val="150000"/>
              </a:lnSpc>
            </a:pPr>
            <a:r>
              <a:rPr lang="en-US" altLang="zh-CN"/>
              <a:t>2.</a:t>
            </a:r>
            <a:r>
              <a:rPr lang="zh-CN" altLang="en-US" b="1"/>
              <a:t>丹麦两类疲劳均降低口罩佩戴，效应量较小</a:t>
            </a:r>
            <a:r>
              <a:rPr lang="en-US" altLang="zh-CN"/>
              <a:t>(β=-0.05*/-0.07*)</a:t>
            </a:r>
          </a:p>
          <a:p>
            <a:pPr>
              <a:lnSpc>
                <a:spcPct val="150000"/>
              </a:lnSpc>
            </a:pPr>
            <a:r>
              <a:rPr lang="en-US" altLang="zh-CN"/>
              <a:t>3.</a:t>
            </a:r>
            <a:r>
              <a:rPr lang="zh-CN" altLang="zh-CN" b="1"/>
              <a:t>政策严格性</a:t>
            </a:r>
            <a:r>
              <a:rPr lang="zh-CN" altLang="zh-CN"/>
              <a:t>在</a:t>
            </a:r>
            <a:r>
              <a:rPr lang="zh-CN" altLang="zh-CN" b="1"/>
              <a:t>丹麦</a:t>
            </a:r>
            <a:r>
              <a:rPr lang="zh-CN" altLang="zh-CN"/>
              <a:t>作用更显著（</a:t>
            </a:r>
            <a:r>
              <a:rPr lang="en-US" altLang="zh-CN"/>
              <a:t>β=0.254vs.0.067</a:t>
            </a:r>
            <a:r>
              <a:rPr lang="zh-CN" altLang="zh-CN"/>
              <a:t>），可能与政策执行差异有关</a:t>
            </a:r>
          </a:p>
          <a:p>
            <a:pPr>
              <a:lnSpc>
                <a:spcPct val="150000"/>
              </a:lnSpc>
            </a:pPr>
            <a:r>
              <a:rPr lang="en-US" altLang="zh-CN"/>
              <a:t>4</a:t>
            </a:r>
            <a:r>
              <a:rPr lang="en-US" altLang="zh-CN" b="1"/>
              <a:t>.</a:t>
            </a:r>
            <a:r>
              <a:rPr lang="zh-CN" altLang="en-US" b="1"/>
              <a:t>丹麦扩展</a:t>
            </a:r>
            <a:r>
              <a:rPr lang="zh-CN" altLang="en-US"/>
              <a:t>模型中，</a:t>
            </a:r>
            <a:r>
              <a:rPr lang="zh-CN" altLang="en-US" b="1"/>
              <a:t>共情</a:t>
            </a:r>
            <a:r>
              <a:rPr lang="en-US" altLang="zh-CN"/>
              <a:t>(β=0.08*)</a:t>
            </a:r>
            <a:r>
              <a:rPr lang="zh-CN" altLang="en-US"/>
              <a:t>和</a:t>
            </a:r>
            <a:r>
              <a:rPr lang="zh-CN" altLang="en-US" b="1"/>
              <a:t>开放性</a:t>
            </a:r>
            <a:r>
              <a:rPr lang="en-US" altLang="zh-CN"/>
              <a:t>(β=0.06*)</a:t>
            </a:r>
            <a:r>
              <a:rPr lang="zh-CN" altLang="en-US"/>
              <a:t>促进口罩佩戴</a:t>
            </a:r>
            <a:r>
              <a:rPr lang="zh-CN" altLang="zh-CN"/>
              <a:t>（</a:t>
            </a:r>
            <a:r>
              <a:rPr lang="en-US" altLang="zh-CN"/>
              <a:t>R²</a:t>
            </a:r>
            <a:r>
              <a:rPr lang="zh-CN" altLang="zh-CN"/>
              <a:t>从</a:t>
            </a:r>
            <a:r>
              <a:rPr lang="en-US" altLang="zh-CN"/>
              <a:t>0.125→0.138</a:t>
            </a:r>
            <a:r>
              <a:rPr lang="zh-CN" altLang="zh-CN"/>
              <a:t>）</a:t>
            </a:r>
            <a:endParaRPr lang="en-US" altLang="zh-CN"/>
          </a:p>
          <a:p>
            <a:pPr>
              <a:lnSpc>
                <a:spcPct val="150000"/>
              </a:lnSpc>
            </a:pPr>
            <a:r>
              <a:rPr lang="en-US" altLang="zh-CN"/>
              <a:t>5.</a:t>
            </a:r>
            <a:r>
              <a:rPr lang="zh-CN" altLang="zh-CN" b="1"/>
              <a:t>情感风险在德国正向效应更强</a:t>
            </a:r>
            <a:r>
              <a:rPr lang="zh-CN" altLang="zh-CN"/>
              <a:t>（</a:t>
            </a:r>
            <a:r>
              <a:rPr lang="en-US" altLang="zh-CN"/>
              <a:t>β=0.142vs.0.086</a:t>
            </a:r>
            <a:r>
              <a:rPr lang="zh-CN" altLang="zh-CN"/>
              <a:t>），反映德国民众对风险的敏感性更高。</a:t>
            </a:r>
          </a:p>
          <a:p>
            <a:pPr>
              <a:lnSpc>
                <a:spcPct val="150000"/>
              </a:lnSpc>
            </a:pPr>
            <a:r>
              <a:rPr lang="en-US" altLang="zh-CN"/>
              <a:t>6.</a:t>
            </a:r>
            <a:r>
              <a:rPr lang="zh-CN" altLang="en-US"/>
              <a:t> </a:t>
            </a:r>
            <a:r>
              <a:rPr lang="zh-CN" altLang="en-US" b="1"/>
              <a:t>德国信任显著正向预测</a:t>
            </a:r>
            <a:r>
              <a:rPr lang="en-US" altLang="zh-CN"/>
              <a:t>(β=0.13***)</a:t>
            </a:r>
            <a:r>
              <a:rPr lang="zh-CN" altLang="en-US"/>
              <a:t>，丹麦无显著影响</a:t>
            </a:r>
          </a:p>
          <a:p>
            <a:pPr>
              <a:lnSpc>
                <a:spcPct val="200000"/>
              </a:lnSpc>
            </a:pPr>
            <a:endParaRPr lang="zh-CN" altLang="zh-CN"/>
          </a:p>
          <a:p>
            <a:pPr>
              <a:lnSpc>
                <a:spcPct val="200000"/>
              </a:lnSpc>
            </a:pPr>
            <a:endParaRPr lang="zh-CN" altLang="zh-CN"/>
          </a:p>
        </p:txBody>
      </p:sp>
      <p:sp>
        <p:nvSpPr>
          <p:cNvPr id="16" name="五角星 15"/>
          <p:cNvSpPr/>
          <p:nvPr/>
        </p:nvSpPr>
        <p:spPr>
          <a:xfrm>
            <a:off x="5813963" y="651141"/>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761" y="380219"/>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变量模型比较：德国</a:t>
            </a:r>
            <a:r>
              <a:rPr lang="zh-CN" altLang="en-US" b="1" smtClean="0">
                <a:solidFill>
                  <a:srgbClr val="404040"/>
                </a:solidFill>
                <a:latin typeface="quote-cjk-patch"/>
              </a:rPr>
              <a:t>样本</a:t>
            </a: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835463434"/>
              </p:ext>
            </p:extLst>
          </p:nvPr>
        </p:nvGraphicFramePr>
        <p:xfrm>
          <a:off x="348762" y="1643063"/>
          <a:ext cx="5911364" cy="4328160"/>
        </p:xfrm>
        <a:graphic>
          <a:graphicData uri="http://schemas.openxmlformats.org/drawingml/2006/table">
            <a:tbl>
              <a:tblPr>
                <a:tableStyleId>{5C22544A-7EE6-4342-B048-85BDC9FD1C3A}</a:tableStyleId>
              </a:tblPr>
              <a:tblGrid>
                <a:gridCol w="1182273">
                  <a:extLst>
                    <a:ext uri="{9D8B030D-6E8A-4147-A177-3AD203B41FA5}">
                      <a16:colId xmlns:a16="http://schemas.microsoft.com/office/drawing/2014/main" val="4014273363"/>
                    </a:ext>
                  </a:extLst>
                </a:gridCol>
                <a:gridCol w="1121551">
                  <a:extLst>
                    <a:ext uri="{9D8B030D-6E8A-4147-A177-3AD203B41FA5}">
                      <a16:colId xmlns:a16="http://schemas.microsoft.com/office/drawing/2014/main" val="1621133481"/>
                    </a:ext>
                  </a:extLst>
                </a:gridCol>
                <a:gridCol w="1759123">
                  <a:extLst>
                    <a:ext uri="{9D8B030D-6E8A-4147-A177-3AD203B41FA5}">
                      <a16:colId xmlns:a16="http://schemas.microsoft.com/office/drawing/2014/main" val="746623787"/>
                    </a:ext>
                  </a:extLst>
                </a:gridCol>
                <a:gridCol w="973321">
                  <a:extLst>
                    <a:ext uri="{9D8B030D-6E8A-4147-A177-3AD203B41FA5}">
                      <a16:colId xmlns:a16="http://schemas.microsoft.com/office/drawing/2014/main" val="2868370624"/>
                    </a:ext>
                  </a:extLst>
                </a:gridCol>
                <a:gridCol w="875096">
                  <a:extLst>
                    <a:ext uri="{9D8B030D-6E8A-4147-A177-3AD203B41FA5}">
                      <a16:colId xmlns:a16="http://schemas.microsoft.com/office/drawing/2014/main" val="2751146193"/>
                    </a:ext>
                  </a:extLst>
                </a:gridCol>
              </a:tblGrid>
              <a:tr h="510540">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550563"/>
                  </a:ext>
                </a:extLst>
              </a:tr>
              <a:tr h="510540">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0.319***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[0.292,0.345]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1801900"/>
                  </a:ext>
                </a:extLst>
              </a:tr>
              <a:tr h="342900">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0.281***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[0.256,0.305]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0.037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657717444"/>
                  </a:ext>
                </a:extLst>
              </a:tr>
              <a:tr h="678180">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0.291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0.320</a:t>
                      </a:r>
                      <a:r>
                        <a:rPr lang="en-US" sz="1800" u="none" strike="noStrike" smtClean="0">
                          <a:effectLst/>
                        </a:rPr>
                        <a:t>,-</a:t>
                      </a:r>
                      <a:r>
                        <a:rPr lang="en-US" sz="1800" u="none" strike="noStrike">
                          <a:effectLst/>
                        </a:rPr>
                        <a:t>0.261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4051085611"/>
                  </a:ext>
                </a:extLst>
              </a:tr>
              <a:tr h="510540">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0.216***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[0.192,0.240]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56025138"/>
                  </a:ext>
                </a:extLst>
              </a:tr>
              <a:tr h="342900">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0.171***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[0.146,0.196]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991926340"/>
                  </a:ext>
                </a:extLst>
              </a:tr>
              <a:tr h="510540">
                <a:tc>
                  <a:txBody>
                    <a:bodyPr/>
                    <a:lstStyle/>
                    <a:p>
                      <a:pPr algn="just" fontAlgn="ctr"/>
                      <a:r>
                        <a:rPr lang="en-US" sz="1800" u="none" strike="noStrike" smtClean="0">
                          <a:effectLst/>
                        </a:rPr>
                        <a:t>GENDERMale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[0.064,0.150]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550070194"/>
                  </a:ext>
                </a:extLst>
              </a:tr>
              <a:tr h="678180">
                <a:tc>
                  <a:txBody>
                    <a:bodyPr/>
                    <a:lstStyle/>
                    <a:p>
                      <a:pPr algn="just" fontAlgn="ctr"/>
                      <a:r>
                        <a:rPr lang="en-US" sz="1800" u="none" strike="noStrike" smtClean="0">
                          <a:effectLst/>
                        </a:rPr>
                        <a:t>EDUCATION&gt;10years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0.180***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[0.109,0.250]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761054"/>
                  </a:ext>
                </a:extLst>
              </a:tr>
            </a:tbl>
          </a:graphicData>
        </a:graphic>
      </p:graphicFrame>
      <p:sp>
        <p:nvSpPr>
          <p:cNvPr id="4" name="矩形 3"/>
          <p:cNvSpPr/>
          <p:nvPr/>
        </p:nvSpPr>
        <p:spPr>
          <a:xfrm>
            <a:off x="6330460" y="1273731"/>
            <a:ext cx="1107996" cy="369332"/>
          </a:xfrm>
          <a:prstGeom prst="rect">
            <a:avLst/>
          </a:prstGeom>
        </p:spPr>
        <p:txBody>
          <a:bodyPr wrap="none">
            <a:spAutoFit/>
          </a:bodyPr>
          <a:lstStyle/>
          <a:p>
            <a:r>
              <a:rPr lang="zh-CN" altLang="en-US" b="1" smtClean="0">
                <a:solidFill>
                  <a:srgbClr val="404040"/>
                </a:solidFill>
                <a:latin typeface="quote-cjk-patch"/>
              </a:rPr>
              <a:t>丹麦样本</a:t>
            </a: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372866700"/>
              </p:ext>
            </p:extLst>
          </p:nvPr>
        </p:nvGraphicFramePr>
        <p:xfrm>
          <a:off x="6444760" y="1643063"/>
          <a:ext cx="5750170" cy="4363711"/>
        </p:xfrm>
        <a:graphic>
          <a:graphicData uri="http://schemas.openxmlformats.org/drawingml/2006/table">
            <a:tbl>
              <a:tblPr>
                <a:tableStyleId>{5C22544A-7EE6-4342-B048-85BDC9FD1C3A}</a:tableStyleId>
              </a:tblPr>
              <a:tblGrid>
                <a:gridCol w="1150034">
                  <a:extLst>
                    <a:ext uri="{9D8B030D-6E8A-4147-A177-3AD203B41FA5}">
                      <a16:colId xmlns:a16="http://schemas.microsoft.com/office/drawing/2014/main" val="3768488977"/>
                    </a:ext>
                  </a:extLst>
                </a:gridCol>
                <a:gridCol w="1358662">
                  <a:extLst>
                    <a:ext uri="{9D8B030D-6E8A-4147-A177-3AD203B41FA5}">
                      <a16:colId xmlns:a16="http://schemas.microsoft.com/office/drawing/2014/main" val="3012913218"/>
                    </a:ext>
                  </a:extLst>
                </a:gridCol>
                <a:gridCol w="1655221">
                  <a:extLst>
                    <a:ext uri="{9D8B030D-6E8A-4147-A177-3AD203B41FA5}">
                      <a16:colId xmlns:a16="http://schemas.microsoft.com/office/drawing/2014/main" val="65571564"/>
                    </a:ext>
                  </a:extLst>
                </a:gridCol>
                <a:gridCol w="844852">
                  <a:extLst>
                    <a:ext uri="{9D8B030D-6E8A-4147-A177-3AD203B41FA5}">
                      <a16:colId xmlns:a16="http://schemas.microsoft.com/office/drawing/2014/main" val="4195345049"/>
                    </a:ext>
                  </a:extLst>
                </a:gridCol>
                <a:gridCol w="741401">
                  <a:extLst>
                    <a:ext uri="{9D8B030D-6E8A-4147-A177-3AD203B41FA5}">
                      <a16:colId xmlns:a16="http://schemas.microsoft.com/office/drawing/2014/main" val="2090070477"/>
                    </a:ext>
                  </a:extLst>
                </a:gridCol>
              </a:tblGrid>
              <a:tr h="519845">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8840515"/>
                  </a:ext>
                </a:extLst>
              </a:tr>
              <a:tr h="665572">
                <a:tc>
                  <a:txBody>
                    <a:bodyPr/>
                    <a:lstStyle/>
                    <a:p>
                      <a:pPr algn="just" fontAlgn="ctr"/>
                      <a:r>
                        <a:rPr lang="en-US" sz="1600" u="none" strike="noStrike" smtClean="0">
                          <a:effectLst/>
                        </a:rPr>
                        <a:t>INFORMATION_FATIGUE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0.351</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0.372</a:t>
                      </a:r>
                      <a:r>
                        <a:rPr lang="en-US" sz="1600" u="none" strike="noStrike" smtClean="0">
                          <a:effectLst/>
                        </a:rPr>
                        <a:t>,-</a:t>
                      </a:r>
                      <a:r>
                        <a:rPr lang="en-US" sz="1600" u="none" strike="noStrike">
                          <a:effectLst/>
                        </a:rPr>
                        <a:t>0.330</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a:effectLst/>
                        </a:rPr>
                        <a:t>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7820991"/>
                  </a:ext>
                </a:extLst>
              </a:tr>
              <a:tr h="501049">
                <a:tc>
                  <a:txBody>
                    <a:bodyPr/>
                    <a:lstStyle/>
                    <a:p>
                      <a:pPr algn="just" fontAlgn="ctr"/>
                      <a:r>
                        <a:rPr lang="en-US" sz="1600" u="none" strike="noStrike" smtClean="0">
                          <a:effectLst/>
                        </a:rPr>
                        <a:t>AFFECTIVE_RISK</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0.294***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[0.274,0.314]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0.056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221529718"/>
                  </a:ext>
                </a:extLst>
              </a:tr>
              <a:tr h="336525">
                <a:tc>
                  <a:txBody>
                    <a:bodyPr/>
                    <a:lstStyle/>
                    <a:p>
                      <a:pPr algn="just" fontAlgn="ctr"/>
                      <a:r>
                        <a:rPr lang="en-US" sz="1600" u="none" strike="noStrike" smtClean="0">
                          <a:effectLst/>
                        </a:rPr>
                        <a:t>TRUST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0.242***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[0.224,0.260]</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0.045</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1837768891"/>
                  </a:ext>
                </a:extLst>
              </a:tr>
              <a:tr h="336525">
                <a:tc>
                  <a:txBody>
                    <a:bodyPr/>
                    <a:lstStyle/>
                    <a:p>
                      <a:pPr algn="just" fontAlgn="ctr"/>
                      <a:r>
                        <a:rPr lang="en-US" sz="1600" u="none" strike="noStrike" smtClean="0">
                          <a:effectLst/>
                        </a:rPr>
                        <a:t>AGE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0.197***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[0.178,0.217]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0.026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74519332"/>
                  </a:ext>
                </a:extLst>
              </a:tr>
              <a:tr h="501049">
                <a:tc>
                  <a:txBody>
                    <a:bodyPr/>
                    <a:lstStyle/>
                    <a:p>
                      <a:pPr algn="just" fontAlgn="ctr"/>
                      <a:r>
                        <a:rPr lang="en-US" sz="1600" u="none" strike="noStrike" smtClean="0">
                          <a:effectLst/>
                        </a:rPr>
                        <a:t>WORRIES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[0.094,0.132]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0.009</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628053901"/>
                  </a:ext>
                </a:extLst>
              </a:tr>
              <a:tr h="501049">
                <a:tc>
                  <a:txBody>
                    <a:bodyPr/>
                    <a:lstStyle/>
                    <a:p>
                      <a:pPr algn="just" fontAlgn="ctr"/>
                      <a:r>
                        <a:rPr lang="en-US" sz="1600" u="none" strike="noStrike" smtClean="0">
                          <a:effectLst/>
                        </a:rPr>
                        <a:t>stringency_index</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0.102***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[0.082,0.122]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9626337"/>
                  </a:ext>
                </a:extLst>
              </a:tr>
              <a:tr h="336525">
                <a:tc>
                  <a:txBody>
                    <a:bodyPr/>
                    <a:lstStyle/>
                    <a:p>
                      <a:pPr algn="just" fontAlgn="ctr"/>
                      <a:r>
                        <a:rPr lang="en-US" sz="1600" u="none" strike="noStrike" smtClean="0">
                          <a:effectLst/>
                        </a:rPr>
                        <a:t>Wave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0.059</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0.084</a:t>
                      </a:r>
                      <a:r>
                        <a:rPr lang="en-US" sz="1600" u="none" strike="noStrike" smtClean="0">
                          <a:effectLst/>
                        </a:rPr>
                        <a:t>,-</a:t>
                      </a:r>
                      <a:r>
                        <a:rPr lang="en-US" sz="1600" u="none" strike="noStrike">
                          <a:effectLst/>
                        </a:rPr>
                        <a:t>0.034</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854295609"/>
                  </a:ext>
                </a:extLst>
              </a:tr>
              <a:tr h="665572">
                <a:tc>
                  <a:txBody>
                    <a:bodyPr/>
                    <a:lstStyle/>
                    <a:p>
                      <a:pPr algn="just" fontAlgn="ctr"/>
                      <a:r>
                        <a:rPr lang="en-US" sz="1600" u="none" strike="noStrike" smtClean="0">
                          <a:effectLst/>
                        </a:rPr>
                        <a:t>EDUCATION&gt;10years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[0.050,0.176]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0100472"/>
                  </a:ext>
                </a:extLst>
              </a:tr>
            </a:tbl>
          </a:graphicData>
        </a:graphic>
      </p:graphicFrame>
    </p:spTree>
    <p:extLst>
      <p:ext uri="{BB962C8B-B14F-4D97-AF65-F5344CB8AC3E}">
        <p14:creationId xmlns:p14="http://schemas.microsoft.com/office/powerpoint/2010/main" val="30616379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6008" y="318673"/>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smtClean="0">
                <a:solidFill>
                  <a:srgbClr val="404040"/>
                </a:solidFill>
                <a:latin typeface="quote-cjk-patch"/>
              </a:rPr>
              <a:t>：丹麦扩展样本</a:t>
            </a:r>
            <a:endParaRPr lang="en-US" altLang="zh-CN" b="1" smtClean="0">
              <a:solidFill>
                <a:srgbClr val="404040"/>
              </a:solidFill>
              <a:latin typeface="quote-cjk-patch"/>
            </a:endParaRPr>
          </a:p>
        </p:txBody>
      </p:sp>
      <p:graphicFrame>
        <p:nvGraphicFramePr>
          <p:cNvPr id="4" name="表格 3"/>
          <p:cNvGraphicFramePr>
            <a:graphicFrameLocks noGrp="1"/>
          </p:cNvGraphicFramePr>
          <p:nvPr>
            <p:extLst>
              <p:ext uri="{D42A27DB-BD31-4B8C-83A1-F6EECF244321}">
                <p14:modId xmlns:p14="http://schemas.microsoft.com/office/powerpoint/2010/main" val="2162530438"/>
              </p:ext>
            </p:extLst>
          </p:nvPr>
        </p:nvGraphicFramePr>
        <p:xfrm>
          <a:off x="202222" y="1629955"/>
          <a:ext cx="7447086" cy="4953725"/>
        </p:xfrm>
        <a:graphic>
          <a:graphicData uri="http://schemas.openxmlformats.org/drawingml/2006/table">
            <a:tbl>
              <a:tblPr>
                <a:tableStyleId>{5C22544A-7EE6-4342-B048-85BDC9FD1C3A}</a:tableStyleId>
              </a:tblPr>
              <a:tblGrid>
                <a:gridCol w="2391508">
                  <a:extLst>
                    <a:ext uri="{9D8B030D-6E8A-4147-A177-3AD203B41FA5}">
                      <a16:colId xmlns:a16="http://schemas.microsoft.com/office/drawing/2014/main" val="2081025699"/>
                    </a:ext>
                  </a:extLst>
                </a:gridCol>
                <a:gridCol w="1136835">
                  <a:extLst>
                    <a:ext uri="{9D8B030D-6E8A-4147-A177-3AD203B41FA5}">
                      <a16:colId xmlns:a16="http://schemas.microsoft.com/office/drawing/2014/main" val="1296235298"/>
                    </a:ext>
                  </a:extLst>
                </a:gridCol>
                <a:gridCol w="1568995">
                  <a:extLst>
                    <a:ext uri="{9D8B030D-6E8A-4147-A177-3AD203B41FA5}">
                      <a16:colId xmlns:a16="http://schemas.microsoft.com/office/drawing/2014/main" val="1719435210"/>
                    </a:ext>
                  </a:extLst>
                </a:gridCol>
                <a:gridCol w="907809">
                  <a:extLst>
                    <a:ext uri="{9D8B030D-6E8A-4147-A177-3AD203B41FA5}">
                      <a16:colId xmlns:a16="http://schemas.microsoft.com/office/drawing/2014/main" val="3527828696"/>
                    </a:ext>
                  </a:extLst>
                </a:gridCol>
                <a:gridCol w="1441939">
                  <a:extLst>
                    <a:ext uri="{9D8B030D-6E8A-4147-A177-3AD203B41FA5}">
                      <a16:colId xmlns:a16="http://schemas.microsoft.com/office/drawing/2014/main" val="3970219274"/>
                    </a:ext>
                  </a:extLst>
                </a:gridCol>
              </a:tblGrid>
              <a:tr h="203545">
                <a:tc>
                  <a:txBody>
                    <a:bodyPr/>
                    <a:lstStyle/>
                    <a:p>
                      <a:pPr algn="just" fontAlgn="ctr"/>
                      <a:r>
                        <a:rPr lang="zh-CN" altLang="en-US" sz="1800" u="none" strike="noStrike" smtClean="0">
                          <a:effectLst/>
                        </a:rPr>
                        <a:t>预测因子</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800" u="none" strike="noStrike" smtClean="0">
                          <a:effectLst/>
                        </a:rPr>
                        <a:t>β</a:t>
                      </a:r>
                      <a:r>
                        <a:rPr lang="zh-CN" altLang="en-US" sz="1800" u="none" strike="noStrike" smtClean="0">
                          <a:effectLst/>
                        </a:rPr>
                        <a:t>系数</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p</a:t>
                      </a:r>
                      <a:r>
                        <a:rPr lang="zh-CN" altLang="en-US" sz="1800" u="none" strike="noStrike" smtClean="0">
                          <a:effectLst/>
                        </a:rPr>
                        <a:t>值</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800" u="none" strike="noStrike" smtClean="0">
                          <a:effectLst/>
                        </a:rPr>
                        <a:t>效应</a:t>
                      </a:r>
                      <a:r>
                        <a:rPr lang="zh-CN" altLang="en-US" sz="1800" u="none" strike="noStrike">
                          <a:effectLst/>
                        </a:rPr>
                        <a:t>量（</a:t>
                      </a:r>
                      <a:r>
                        <a:rPr lang="en-US" sz="1800" u="none" strike="noStrike">
                          <a:effectLst/>
                        </a:rPr>
                        <a:t>f²</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874280"/>
                  </a:ext>
                </a:extLst>
              </a:tr>
              <a:tr h="402567">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0.348</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0.368</a:t>
                      </a:r>
                      <a:r>
                        <a:rPr lang="en-US" sz="1800" u="none" strike="noStrike" smtClean="0">
                          <a:effectLst/>
                        </a:rPr>
                        <a:t>,-</a:t>
                      </a:r>
                      <a:r>
                        <a:rPr lang="en-US" sz="1800" u="none" strike="noStrike">
                          <a:effectLst/>
                        </a:rPr>
                        <a:t>0.327</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0.072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57688537"/>
                  </a:ext>
                </a:extLst>
              </a:tr>
              <a:tr h="303056">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[0.232,0.274]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83425562"/>
                  </a:ext>
                </a:extLst>
              </a:tr>
              <a:tr h="203545">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0.200***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[0.181,0.218]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52837264"/>
                  </a:ext>
                </a:extLst>
              </a:tr>
              <a:tr h="303056">
                <a:tc>
                  <a:txBody>
                    <a:bodyPr/>
                    <a:lstStyle/>
                    <a:p>
                      <a:pPr algn="just" fontAlgn="ctr"/>
                      <a:r>
                        <a:rPr lang="en-US" sz="1800" u="none" strike="noStrike" smtClean="0">
                          <a:effectLst/>
                        </a:rPr>
                        <a:t>EMPATHY</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0.193***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[0.174,0.213]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703964603"/>
                  </a:ext>
                </a:extLst>
              </a:tr>
              <a:tr h="203545">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[0.169,0.210]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96830726"/>
                  </a:ext>
                </a:extLst>
              </a:tr>
              <a:tr h="203545">
                <a:tc>
                  <a:txBody>
                    <a:bodyPr/>
                    <a:lstStyle/>
                    <a:p>
                      <a:pPr algn="just" fontAlgn="ctr"/>
                      <a:r>
                        <a:rPr lang="en-US" sz="1800" u="none" strike="noStrike" smtClean="0">
                          <a:effectLst/>
                        </a:rPr>
                        <a:t>CO</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0.094***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[0.076,0.111]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80805457"/>
                  </a:ext>
                </a:extLst>
              </a:tr>
              <a:tr h="303056">
                <a:tc>
                  <a:txBody>
                    <a:bodyPr/>
                    <a:lstStyle/>
                    <a:p>
                      <a:pPr algn="just" fontAlgn="ctr"/>
                      <a:r>
                        <a:rPr lang="en-US" sz="1800" u="none" strike="noStrike" smtClean="0">
                          <a:effectLst/>
                        </a:rPr>
                        <a:t>stringency_index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0.082***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[0.062,0.102]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154561964"/>
                  </a:ext>
                </a:extLst>
              </a:tr>
              <a:tr h="402567">
                <a:tc>
                  <a:txBody>
                    <a:bodyPr/>
                    <a:lstStyle/>
                    <a:p>
                      <a:pPr algn="just" fontAlgn="ctr"/>
                      <a:r>
                        <a:rPr lang="en-US" sz="1800" u="none" strike="noStrike" smtClean="0">
                          <a:effectLst/>
                        </a:rPr>
                        <a:t>NEGATIVE_AFFECT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[0.049,0.091]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00163412"/>
                  </a:ext>
                </a:extLst>
              </a:tr>
              <a:tr h="203545">
                <a:tc>
                  <a:txBody>
                    <a:bodyPr/>
                    <a:lstStyle/>
                    <a:p>
                      <a:pPr algn="just" fontAlgn="ctr"/>
                      <a:r>
                        <a:rPr lang="en-US" sz="1800" u="none" strike="noStrike" smtClean="0">
                          <a:effectLst/>
                        </a:rPr>
                        <a:t>OP</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[0.040,0.075]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2639417"/>
                  </a:ext>
                </a:extLst>
              </a:tr>
              <a:tr h="203545">
                <a:tc>
                  <a:txBody>
                    <a:bodyPr/>
                    <a:lstStyle/>
                    <a:p>
                      <a:pPr algn="just" fontAlgn="ctr"/>
                      <a:r>
                        <a:rPr lang="en-US" sz="1800" u="none" strike="noStrike" smtClean="0">
                          <a:effectLst/>
                        </a:rPr>
                        <a:t>Wave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0.085</a:t>
                      </a:r>
                      <a:r>
                        <a:rPr lang="en-US" sz="1800" u="none" strike="noStrike" smtClean="0">
                          <a:effectLst/>
                        </a:rPr>
                        <a:t>,-</a:t>
                      </a:r>
                      <a:r>
                        <a:rPr lang="en-US" sz="1800" u="none" strike="noStrike">
                          <a:effectLst/>
                        </a:rPr>
                        <a:t>0.036</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403791543"/>
                  </a:ext>
                </a:extLst>
              </a:tr>
              <a:tr h="303056">
                <a:tc>
                  <a:txBody>
                    <a:bodyPr/>
                    <a:lstStyle/>
                    <a:p>
                      <a:pPr algn="just" fontAlgn="ctr"/>
                      <a:r>
                        <a:rPr lang="en-US" sz="1800" u="none" strike="noStrike" smtClean="0">
                          <a:effectLst/>
                        </a:rPr>
                        <a:t>OPTIMISTIC</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841226903"/>
                  </a:ext>
                </a:extLst>
              </a:tr>
              <a:tr h="402567">
                <a:tc>
                  <a:txBody>
                    <a:bodyPr/>
                    <a:lstStyle/>
                    <a:p>
                      <a:pPr algn="just" fontAlgn="ctr"/>
                      <a:r>
                        <a:rPr lang="en-US" sz="1800" u="none" strike="noStrike" smtClean="0">
                          <a:effectLst/>
                        </a:rPr>
                        <a:t>BEHAVIORAL_FATIGUE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[0.031,0.074]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910052569"/>
                  </a:ext>
                </a:extLst>
              </a:tr>
              <a:tr h="303056">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842581710"/>
                  </a:ext>
                </a:extLst>
              </a:tr>
              <a:tr h="203545">
                <a:tc>
                  <a:txBody>
                    <a:bodyPr/>
                    <a:lstStyle/>
                    <a:p>
                      <a:pPr algn="just" fontAlgn="ctr"/>
                      <a:r>
                        <a:rPr lang="en-US" sz="1800" u="none" strike="noStrike" smtClean="0">
                          <a:effectLst/>
                        </a:rPr>
                        <a:t>EM</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0.034</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0.052</a:t>
                      </a:r>
                      <a:r>
                        <a:rPr lang="en-US" sz="1800" u="none" strike="noStrike" smtClean="0">
                          <a:effectLst/>
                        </a:rPr>
                        <a:t>,-</a:t>
                      </a:r>
                      <a:r>
                        <a:rPr lang="en-US" sz="1800" u="none" strike="noStrike">
                          <a:effectLst/>
                        </a:rPr>
                        <a:t>0.015</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4232924578"/>
                  </a:ext>
                </a:extLst>
              </a:tr>
              <a:tr h="203545">
                <a:tc>
                  <a:txBody>
                    <a:bodyPr/>
                    <a:lstStyle/>
                    <a:p>
                      <a:pPr algn="just" fontAlgn="ctr"/>
                      <a:r>
                        <a:rPr lang="en-US" sz="1800" u="none" strike="noStrike" smtClean="0">
                          <a:effectLst/>
                        </a:rPr>
                        <a:t>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[0.023,0.060]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7481139"/>
                  </a:ext>
                </a:extLst>
              </a:tr>
            </a:tbl>
          </a:graphicData>
        </a:graphic>
      </p:graphicFrame>
      <p:pic>
        <p:nvPicPr>
          <p:cNvPr id="6" name="图片 5"/>
          <p:cNvPicPr>
            <a:picLocks noChangeAspect="1"/>
          </p:cNvPicPr>
          <p:nvPr/>
        </p:nvPicPr>
        <p:blipFill>
          <a:blip r:embed="rId2"/>
          <a:stretch>
            <a:fillRect/>
          </a:stretch>
        </p:blipFill>
        <p:spPr>
          <a:xfrm>
            <a:off x="7453839" y="1755571"/>
            <a:ext cx="3995212" cy="4594194"/>
          </a:xfrm>
          <a:prstGeom prst="rect">
            <a:avLst/>
          </a:prstGeom>
        </p:spPr>
      </p:pic>
    </p:spTree>
    <p:extLst>
      <p:ext uri="{BB962C8B-B14F-4D97-AF65-F5344CB8AC3E}">
        <p14:creationId xmlns:p14="http://schemas.microsoft.com/office/powerpoint/2010/main" val="2137522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3498" cy="830997"/>
          </a:xfrm>
          <a:prstGeom prst="rect">
            <a:avLst/>
          </a:prstGeom>
          <a:noFill/>
        </p:spPr>
        <p:txBody>
          <a:bodyPr wrap="none" rtlCol="0">
            <a:spAutoFit/>
          </a:bodyPr>
          <a:lstStyle/>
          <a:p>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疫情疲劳与信息寻求：跨国回归结果汇总</a:t>
            </a:r>
          </a:p>
          <a:p>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3317"/>
          <p:cNvPicPr>
            <a:picLocks noChangeAspect="1"/>
          </p:cNvPicPr>
          <p:nvPr/>
        </p:nvPicPr>
        <p:blipFill>
          <a:blip r:embed="rId5"/>
          <a:stretch>
            <a:fillRect/>
          </a:stretch>
        </p:blipFill>
        <p:spPr>
          <a:xfrm>
            <a:off x="78740" y="794385"/>
            <a:ext cx="6911145" cy="3249930"/>
          </a:xfrm>
          <a:prstGeom prst="rect">
            <a:avLst/>
          </a:prstGeom>
        </p:spPr>
      </p:pic>
      <p:pic>
        <p:nvPicPr>
          <p:cNvPr id="7" name="图片 6" descr="屏幕截图 2025-06-13 233343"/>
          <p:cNvPicPr>
            <a:picLocks noChangeAspect="1"/>
          </p:cNvPicPr>
          <p:nvPr/>
        </p:nvPicPr>
        <p:blipFill>
          <a:blip r:embed="rId6"/>
          <a:stretch>
            <a:fillRect/>
          </a:stretch>
        </p:blipFill>
        <p:spPr>
          <a:xfrm>
            <a:off x="78740" y="4044315"/>
            <a:ext cx="6911145" cy="2606675"/>
          </a:xfrm>
          <a:prstGeom prst="rect">
            <a:avLst/>
          </a:prstGeom>
        </p:spPr>
      </p:pic>
      <p:sp>
        <p:nvSpPr>
          <p:cNvPr id="11" name="矩形 10"/>
          <p:cNvSpPr/>
          <p:nvPr/>
        </p:nvSpPr>
        <p:spPr>
          <a:xfrm>
            <a:off x="7062835" y="1286188"/>
            <a:ext cx="4959519" cy="4247317"/>
          </a:xfrm>
          <a:prstGeom prst="rect">
            <a:avLst/>
          </a:prstGeom>
        </p:spPr>
        <p:txBody>
          <a:bodyPr wrap="square">
            <a:spAutoFit/>
          </a:bodyPr>
          <a:lstStyle/>
          <a:p>
            <a:r>
              <a:rPr lang="en-US" altLang="zh-CN"/>
              <a:t>1.</a:t>
            </a:r>
            <a:r>
              <a:rPr lang="zh-CN" altLang="zh-CN" b="1"/>
              <a:t>信息疲劳在两国均显著负向影响信息寻求行为，丹麦效应更强</a:t>
            </a:r>
            <a:r>
              <a:rPr lang="zh-CN" altLang="zh-CN"/>
              <a:t>（</a:t>
            </a:r>
            <a:r>
              <a:rPr lang="en-US" altLang="zh-CN"/>
              <a:t>β=-0.348vs.-0.291</a:t>
            </a:r>
            <a:r>
              <a:rPr lang="zh-CN" altLang="zh-CN"/>
              <a:t>）</a:t>
            </a:r>
          </a:p>
          <a:p>
            <a:r>
              <a:rPr lang="en-US" altLang="zh-CN"/>
              <a:t>2.</a:t>
            </a:r>
            <a:r>
              <a:rPr lang="zh-CN" altLang="en-US" b="1"/>
              <a:t>行为疲劳在丹麦扩展模型中转为正向预测</a:t>
            </a:r>
            <a:r>
              <a:rPr lang="zh-CN" altLang="en-US"/>
              <a:t>（</a:t>
            </a:r>
            <a:r>
              <a:rPr lang="en-US" altLang="zh-CN"/>
              <a:t>β=0.05***</a:t>
            </a:r>
            <a:r>
              <a:rPr lang="zh-CN" altLang="en-US"/>
              <a:t>）</a:t>
            </a:r>
          </a:p>
          <a:p>
            <a:r>
              <a:rPr lang="en-US" altLang="zh-CN" smtClean="0"/>
              <a:t>3.</a:t>
            </a:r>
            <a:r>
              <a:rPr lang="zh-CN" altLang="zh-CN" b="1"/>
              <a:t>情感风险在德国正向效应更强</a:t>
            </a:r>
            <a:r>
              <a:rPr lang="zh-CN" altLang="zh-CN"/>
              <a:t>（</a:t>
            </a:r>
            <a:r>
              <a:rPr lang="en-US" altLang="zh-CN"/>
              <a:t>β=0.319 vs.0.253</a:t>
            </a:r>
            <a:r>
              <a:rPr lang="zh-CN" altLang="zh-CN"/>
              <a:t>），反映德国民众对风险的敏感性更高</a:t>
            </a:r>
          </a:p>
          <a:p>
            <a:r>
              <a:rPr lang="en-US" altLang="zh-CN" smtClean="0"/>
              <a:t>4.</a:t>
            </a:r>
            <a:r>
              <a:rPr lang="zh-CN" altLang="zh-CN" b="1"/>
              <a:t>信任在丹麦作用更显著</a:t>
            </a:r>
            <a:r>
              <a:rPr lang="zh-CN" altLang="zh-CN"/>
              <a:t>（</a:t>
            </a:r>
            <a:r>
              <a:rPr lang="en-US" altLang="zh-CN"/>
              <a:t>β=0.200-0.242 vs.0.171</a:t>
            </a:r>
            <a:r>
              <a:rPr lang="zh-CN" altLang="zh-CN"/>
              <a:t>），可能反映丹麦社会信任度对信息寻求的促进作用更强</a:t>
            </a:r>
          </a:p>
          <a:p>
            <a:r>
              <a:rPr lang="en-US" altLang="zh-CN" smtClean="0"/>
              <a:t>5.</a:t>
            </a:r>
            <a:r>
              <a:rPr lang="zh-CN" altLang="zh-CN" b="1"/>
              <a:t>扩展模型</a:t>
            </a:r>
            <a:r>
              <a:rPr lang="zh-CN" altLang="en-US" b="1"/>
              <a:t>共情</a:t>
            </a:r>
            <a:r>
              <a:rPr lang="en-US" altLang="zh-CN"/>
              <a:t>(β=0.19*)</a:t>
            </a:r>
            <a:r>
              <a:rPr lang="zh-CN" altLang="en-US"/>
              <a:t>和</a:t>
            </a:r>
            <a:r>
              <a:rPr lang="zh-CN" altLang="en-US" b="1"/>
              <a:t>尽责性</a:t>
            </a:r>
            <a:r>
              <a:rPr lang="en-US" altLang="zh-CN"/>
              <a:t>(β=0.09*)</a:t>
            </a:r>
            <a:r>
              <a:rPr lang="zh-CN" altLang="en-US"/>
              <a:t>显著促进信息寻求，</a:t>
            </a:r>
            <a:r>
              <a:rPr lang="zh-CN" altLang="zh-CN" b="1"/>
              <a:t>显著提升丹麦模型的解释力</a:t>
            </a:r>
            <a:r>
              <a:rPr lang="zh-CN" altLang="zh-CN"/>
              <a:t>（</a:t>
            </a:r>
            <a:r>
              <a:rPr lang="en-US" altLang="zh-CN"/>
              <a:t>R²</a:t>
            </a:r>
            <a:r>
              <a:rPr lang="zh-CN" altLang="zh-CN"/>
              <a:t>从</a:t>
            </a:r>
            <a:r>
              <a:rPr lang="en-US" altLang="zh-CN"/>
              <a:t>0.340→0.371</a:t>
            </a:r>
            <a:r>
              <a:rPr lang="zh-CN" altLang="en-US" smtClean="0"/>
              <a:t>）</a:t>
            </a:r>
            <a:endParaRPr lang="en-US" altLang="zh-CN" smtClean="0"/>
          </a:p>
          <a:p>
            <a:r>
              <a:rPr lang="en-US" altLang="zh-CN" smtClean="0"/>
              <a:t>6.</a:t>
            </a:r>
            <a:r>
              <a:rPr lang="zh-CN" altLang="en-US" b="1" smtClean="0"/>
              <a:t>丹麦</a:t>
            </a:r>
            <a:r>
              <a:rPr lang="zh-CN" altLang="en-US" b="1"/>
              <a:t>扩展模型</a:t>
            </a:r>
            <a:r>
              <a:rPr lang="zh-CN" altLang="en-US"/>
              <a:t>和</a:t>
            </a:r>
            <a:r>
              <a:rPr lang="zh-CN" altLang="en-US" b="1"/>
              <a:t>德国</a:t>
            </a:r>
            <a:r>
              <a:rPr lang="zh-CN" altLang="en-US"/>
              <a:t>中</a:t>
            </a:r>
            <a:r>
              <a:rPr lang="zh-CN" altLang="en-US" b="1"/>
              <a:t>男性更积极寻求信息</a:t>
            </a:r>
            <a:r>
              <a:rPr lang="zh-CN" altLang="en-US"/>
              <a:t>（</a:t>
            </a:r>
            <a:r>
              <a:rPr lang="en-US" altLang="zh-CN"/>
              <a:t>β=0.11***</a:t>
            </a:r>
            <a:r>
              <a:rPr lang="zh-CN" altLang="en-US"/>
              <a:t>），</a:t>
            </a:r>
            <a:r>
              <a:rPr lang="zh-CN" altLang="en-US" b="1"/>
              <a:t>丹麦原模型相反</a:t>
            </a:r>
          </a:p>
          <a:p>
            <a:r>
              <a:rPr lang="en-US" altLang="zh-CN" smtClean="0"/>
              <a:t>7.</a:t>
            </a:r>
            <a:r>
              <a:rPr lang="zh-CN" altLang="en-US" b="1" smtClean="0"/>
              <a:t>年龄</a:t>
            </a:r>
            <a:r>
              <a:rPr lang="zh-CN" altLang="en-US" b="1"/>
              <a:t>效应德国更强</a:t>
            </a:r>
            <a:r>
              <a:rPr lang="zh-CN" altLang="en-US"/>
              <a:t>（</a:t>
            </a:r>
            <a:r>
              <a:rPr lang="en-US" altLang="zh-CN"/>
              <a:t>β=0.09</a:t>
            </a:r>
            <a:r>
              <a:rPr lang="zh-CN" altLang="en-US"/>
              <a:t>）</a:t>
            </a:r>
          </a:p>
        </p:txBody>
      </p:sp>
      <p:sp>
        <p:nvSpPr>
          <p:cNvPr id="16" name="五角星 15"/>
          <p:cNvSpPr/>
          <p:nvPr/>
        </p:nvSpPr>
        <p:spPr>
          <a:xfrm>
            <a:off x="7187937" y="166370"/>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wpsdc="http://www.wps.cn/officeDocument/2022/drawingmlCustomData" xmlns=""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在线实验</a:t>
            </a:r>
          </a:p>
        </p:txBody>
      </p:sp>
    </p:spTree>
    <p:extLst>
      <p:ext uri="{BB962C8B-B14F-4D97-AF65-F5344CB8AC3E}">
        <p14:creationId xmlns:p14="http://schemas.microsoft.com/office/powerpoint/2010/main" val="16847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742950" y="1447379"/>
            <a:ext cx="7659703" cy="2367384"/>
          </a:xfrm>
          <a:prstGeom prst="rect">
            <a:avLst/>
          </a:prstGeom>
        </p:spPr>
      </p:pic>
      <p:sp>
        <p:nvSpPr>
          <p:cNvPr id="13" name="文本框 12"/>
          <p:cNvSpPr txBox="1"/>
          <p:nvPr/>
        </p:nvSpPr>
        <p:spPr>
          <a:xfrm>
            <a:off x="612774" y="847085"/>
            <a:ext cx="7181819" cy="369332"/>
          </a:xfrm>
          <a:prstGeom prst="rect">
            <a:avLst/>
          </a:prstGeom>
          <a:noFill/>
        </p:spPr>
        <p:txBody>
          <a:bodyPr wrap="square">
            <a:spAutoFit/>
          </a:bodyPr>
          <a:lstStyle/>
          <a:p>
            <a:r>
              <a:rPr lang="zh-CN" altLang="en-US" b="1" dirty="0"/>
              <a:t>操纵检验</a:t>
            </a:r>
            <a:r>
              <a:rPr lang="en-US" altLang="zh-CN" b="1"/>
              <a:t>(</a:t>
            </a:r>
            <a:r>
              <a:rPr lang="en-US" altLang="zh-CN" b="1" smtClean="0"/>
              <a:t>ManipulationCheck</a:t>
            </a:r>
            <a:r>
              <a:rPr lang="en-US" altLang="zh-CN" b="1" dirty="0"/>
              <a:t>)</a:t>
            </a:r>
            <a:r>
              <a:rPr lang="zh-CN" altLang="en-US" dirty="0"/>
              <a:t>：比较三组在疫情疲劳程度上的差异</a:t>
            </a:r>
          </a:p>
        </p:txBody>
      </p:sp>
      <p:pic>
        <p:nvPicPr>
          <p:cNvPr id="14" name="图片 13"/>
          <p:cNvPicPr>
            <a:picLocks noChangeAspect="1"/>
          </p:cNvPicPr>
          <p:nvPr/>
        </p:nvPicPr>
        <p:blipFill>
          <a:blip r:embed="rId6"/>
          <a:stretch>
            <a:fillRect/>
          </a:stretch>
        </p:blipFill>
        <p:spPr>
          <a:xfrm>
            <a:off x="742950" y="4451295"/>
            <a:ext cx="7535243" cy="2328917"/>
          </a:xfrm>
          <a:prstGeom prst="rect">
            <a:avLst/>
          </a:prstGeom>
        </p:spPr>
      </p:pic>
      <p:sp>
        <p:nvSpPr>
          <p:cNvPr id="16" name="文本框 15"/>
          <p:cNvSpPr txBox="1"/>
          <p:nvPr/>
        </p:nvSpPr>
        <p:spPr>
          <a:xfrm>
            <a:off x="742949" y="3861059"/>
            <a:ext cx="7051643" cy="369332"/>
          </a:xfrm>
          <a:prstGeom prst="rect">
            <a:avLst/>
          </a:prstGeom>
          <a:noFill/>
        </p:spPr>
        <p:txBody>
          <a:bodyPr wrap="square">
            <a:spAutoFit/>
          </a:bodyPr>
          <a:lstStyle/>
          <a:p>
            <a:pPr algn="l">
              <a:spcBef>
                <a:spcPts val="1370"/>
              </a:spcBef>
              <a:spcAft>
                <a:spcPts val="1030"/>
              </a:spcAft>
              <a:buNone/>
            </a:pPr>
            <a:r>
              <a:rPr lang="zh-CN" altLang="en-US" b="1" i="0" dirty="0">
                <a:solidFill>
                  <a:srgbClr val="404040"/>
                </a:solidFill>
                <a:effectLst/>
                <a:latin typeface="quote-cjk-patch"/>
              </a:rPr>
              <a:t>假设检验</a:t>
            </a:r>
            <a:r>
              <a:rPr lang="en-US" altLang="zh-CN" b="1" i="0">
                <a:solidFill>
                  <a:srgbClr val="404040"/>
                </a:solidFill>
                <a:effectLst/>
                <a:latin typeface="quote-cjk-patch"/>
              </a:rPr>
              <a:t>(</a:t>
            </a:r>
            <a:r>
              <a:rPr lang="en-US" altLang="zh-CN" b="1" i="0" smtClean="0">
                <a:solidFill>
                  <a:srgbClr val="404040"/>
                </a:solidFill>
                <a:effectLst/>
                <a:latin typeface="quote-cjk-patch"/>
              </a:rPr>
              <a:t>HypothesisTesting</a:t>
            </a:r>
            <a:r>
              <a:rPr lang="en-US" altLang="zh-CN" b="1" i="0" dirty="0">
                <a:solidFill>
                  <a:srgbClr val="404040"/>
                </a:solidFill>
                <a:effectLst/>
                <a:latin typeface="quote-cjk-patch"/>
              </a:rPr>
              <a:t>)</a:t>
            </a:r>
            <a:r>
              <a:rPr lang="zh-CN" altLang="en-US" b="1" i="0" dirty="0">
                <a:solidFill>
                  <a:srgbClr val="404040"/>
                </a:solidFill>
                <a:effectLst/>
                <a:latin typeface="quote-cjk-patch"/>
              </a:rPr>
              <a:t>：</a:t>
            </a:r>
            <a:r>
              <a:rPr lang="zh-CN" altLang="en-US" b="0" i="0" dirty="0">
                <a:solidFill>
                  <a:srgbClr val="404040"/>
                </a:solidFill>
                <a:effectLst/>
                <a:latin typeface="quote-cjk-patch"/>
              </a:rPr>
              <a:t>比较三组在行为意向上</a:t>
            </a:r>
            <a:r>
              <a:rPr lang="zh-CN" altLang="en-US" b="0" i="0">
                <a:solidFill>
                  <a:srgbClr val="404040"/>
                </a:solidFill>
                <a:effectLst/>
                <a:latin typeface="quote-cjk-patch"/>
              </a:rPr>
              <a:t>的</a:t>
            </a:r>
            <a:r>
              <a:rPr lang="zh-CN" altLang="en-US" b="0" i="0" smtClean="0">
                <a:solidFill>
                  <a:srgbClr val="404040"/>
                </a:solidFill>
                <a:effectLst/>
                <a:latin typeface="quote-cjk-patch"/>
              </a:rPr>
              <a:t>差异</a:t>
            </a:r>
            <a:endParaRPr lang="zh-CN" altLang="en-US" b="0" i="0" dirty="0">
              <a:solidFill>
                <a:srgbClr val="404040"/>
              </a:solidFill>
              <a:effectLst/>
              <a:latin typeface="quote-cjk-patch"/>
            </a:endParaRPr>
          </a:p>
        </p:txBody>
      </p:sp>
      <p:sp>
        <p:nvSpPr>
          <p:cNvPr id="22" name="文本框 21"/>
          <p:cNvSpPr txBox="1"/>
          <p:nvPr/>
        </p:nvSpPr>
        <p:spPr>
          <a:xfrm>
            <a:off x="8278194" y="2130354"/>
            <a:ext cx="3913806" cy="3416320"/>
          </a:xfrm>
          <a:prstGeom prst="rect">
            <a:avLst/>
          </a:prstGeom>
          <a:noFill/>
        </p:spPr>
        <p:txBody>
          <a:bodyPr wrap="square">
            <a:spAutoFit/>
          </a:bodyPr>
          <a:lstStyle/>
          <a:p>
            <a:r>
              <a:rPr lang="zh-CN" altLang="en-US" smtClean="0"/>
              <a:t>操纵</a:t>
            </a:r>
            <a:r>
              <a:rPr lang="zh-CN" altLang="en-US" dirty="0"/>
              <a:t>检验证实实验成功地诱导了不同</a:t>
            </a:r>
            <a:r>
              <a:rPr lang="zh-CN" altLang="en-US"/>
              <a:t>水平</a:t>
            </a:r>
            <a:r>
              <a:rPr lang="zh-CN" altLang="en-US" smtClean="0"/>
              <a:t>的流行疲劳；</a:t>
            </a:r>
            <a:endParaRPr lang="zh-CN" altLang="en-US" dirty="0"/>
          </a:p>
          <a:p>
            <a:r>
              <a:rPr lang="zh-CN" altLang="en-US" smtClean="0"/>
              <a:t>高流行疲劳</a:t>
            </a:r>
            <a:r>
              <a:rPr lang="zh-CN" altLang="en-US" dirty="0"/>
              <a:t>组表现出显著更低的</a:t>
            </a:r>
            <a:r>
              <a:rPr lang="zh-CN" altLang="en-US"/>
              <a:t>行为</a:t>
            </a:r>
            <a:r>
              <a:rPr lang="zh-CN" altLang="en-US" smtClean="0"/>
              <a:t>意向；低流行疲劳</a:t>
            </a:r>
            <a:r>
              <a:rPr lang="zh-CN" altLang="en-US" dirty="0"/>
              <a:t>组与控制组之间无显著差异；</a:t>
            </a:r>
          </a:p>
          <a:p>
            <a:r>
              <a:rPr lang="zh-CN" altLang="en-US" dirty="0"/>
              <a:t>所有效应量</a:t>
            </a:r>
            <a:r>
              <a:rPr lang="en-US" altLang="zh-CN"/>
              <a:t>(</a:t>
            </a:r>
            <a:r>
              <a:rPr lang="en-US" altLang="zh-CN" smtClean="0"/>
              <a:t>Cohen‘sd</a:t>
            </a:r>
            <a:r>
              <a:rPr lang="en-US" altLang="zh-CN" dirty="0"/>
              <a:t>)</a:t>
            </a:r>
            <a:r>
              <a:rPr lang="zh-CN" altLang="en-US" dirty="0"/>
              <a:t>在</a:t>
            </a:r>
            <a:r>
              <a:rPr lang="en-US" altLang="zh-CN" dirty="0"/>
              <a:t>0.08-0.34</a:t>
            </a:r>
            <a:r>
              <a:rPr lang="zh-CN" altLang="en-US" dirty="0"/>
              <a:t>之间，属于小到中等效应。</a:t>
            </a:r>
            <a:endParaRPr lang="en-US" altLang="zh-CN" dirty="0"/>
          </a:p>
          <a:p>
            <a:endParaRPr lang="en-US" altLang="zh-CN" dirty="0"/>
          </a:p>
          <a:p>
            <a:endParaRPr lang="en-US" altLang="zh-CN" dirty="0"/>
          </a:p>
          <a:p>
            <a:endParaRPr lang="en-US" altLang="zh-CN" dirty="0"/>
          </a:p>
          <a:p>
            <a:r>
              <a:rPr lang="zh-CN" altLang="en-US" b="1" i="0" smtClean="0">
                <a:solidFill>
                  <a:srgbClr val="006A44"/>
                </a:solidFill>
                <a:effectLst/>
                <a:latin typeface="quote-cjk-patch"/>
              </a:rPr>
              <a:t>疫情</a:t>
            </a:r>
            <a:r>
              <a:rPr lang="zh-CN" altLang="en-US" b="1" i="0" dirty="0">
                <a:solidFill>
                  <a:srgbClr val="006A44"/>
                </a:solidFill>
                <a:effectLst/>
                <a:latin typeface="quote-cjk-patch"/>
              </a:rPr>
              <a:t>疲劳确实会降低人们遵守健康防护行为的意愿</a:t>
            </a:r>
            <a:r>
              <a:rPr lang="zh-CN" altLang="en-US" b="1" i="0">
                <a:solidFill>
                  <a:srgbClr val="006A44"/>
                </a:solidFill>
                <a:effectLst/>
                <a:latin typeface="quote-cjk-patch"/>
              </a:rPr>
              <a:t>，</a:t>
            </a:r>
            <a:r>
              <a:rPr lang="zh-CN" altLang="en-US" b="1" i="0" smtClean="0">
                <a:solidFill>
                  <a:srgbClr val="006A44"/>
                </a:solidFill>
                <a:effectLst/>
                <a:latin typeface="quote-cjk-patch"/>
              </a:rPr>
              <a:t>支持假设</a:t>
            </a:r>
            <a:endParaRPr lang="zh-CN" altLang="en-US" b="1" dirty="0">
              <a:solidFill>
                <a:srgbClr val="006A4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971" y="1066595"/>
            <a:ext cx="11972057" cy="4724809"/>
          </a:xfrm>
          <a:prstGeom prst="rect">
            <a:avLst/>
          </a:prstGeom>
        </p:spPr>
      </p:pic>
    </p:spTree>
    <p:extLst>
      <p:ext uri="{BB962C8B-B14F-4D97-AF65-F5344CB8AC3E}">
        <p14:creationId xmlns:p14="http://schemas.microsoft.com/office/powerpoint/2010/main" val="4033308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339076" y="894592"/>
            <a:ext cx="11726912" cy="543000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742950" y="982192"/>
            <a:ext cx="5862178" cy="4893615"/>
          </a:xfrm>
          <a:prstGeom prst="rect">
            <a:avLst/>
          </a:prstGeom>
        </p:spPr>
      </p:pic>
      <p:sp>
        <p:nvSpPr>
          <p:cNvPr id="8" name="文本框 7"/>
          <p:cNvSpPr txBox="1"/>
          <p:nvPr/>
        </p:nvSpPr>
        <p:spPr>
          <a:xfrm>
            <a:off x="742950" y="5691141"/>
            <a:ext cx="6094520" cy="369332"/>
          </a:xfrm>
          <a:prstGeom prst="rect">
            <a:avLst/>
          </a:prstGeom>
          <a:noFill/>
        </p:spPr>
        <p:txBody>
          <a:bodyPr wrap="square">
            <a:spAutoFit/>
          </a:bodyPr>
          <a:lstStyle/>
          <a:p>
            <a:r>
              <a:rPr lang="nn-NO" altLang="zh-CN" b="0" i="0">
                <a:solidFill>
                  <a:srgbClr val="404040"/>
                </a:solidFill>
                <a:effectLst/>
                <a:latin typeface="Times New Roman" panose="02020603050405020304" pitchFamily="18" charset="0"/>
                <a:cs typeface="Times New Roman" panose="02020603050405020304" pitchFamily="18" charset="0"/>
              </a:rPr>
              <a:t>***</a:t>
            </a:r>
            <a:r>
              <a:rPr lang="nn-NO" altLang="zh-CN" b="0" i="0" smtClean="0">
                <a:solidFill>
                  <a:srgbClr val="404040"/>
                </a:solidFill>
                <a:effectLst/>
                <a:latin typeface="Times New Roman" panose="02020603050405020304" pitchFamily="18" charset="0"/>
                <a:cs typeface="Times New Roman" panose="02020603050405020304" pitchFamily="18" charset="0"/>
              </a:rPr>
              <a:t>p&lt;0.001,**p&lt;0.01,*p&lt;0.05</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6837470" y="927100"/>
            <a:ext cx="4549912" cy="52479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167704" y="2485510"/>
            <a:ext cx="6091780" cy="1202570"/>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圆角 14"/>
          <p:cNvSpPr/>
          <p:nvPr/>
        </p:nvSpPr>
        <p:spPr>
          <a:xfrm>
            <a:off x="7489767" y="1257935"/>
            <a:ext cx="4089861" cy="4951669"/>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12658" y="1976208"/>
            <a:ext cx="1674642"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112657" y="1977206"/>
            <a:ext cx="1569880" cy="369332"/>
          </a:xfrm>
          <a:prstGeom prst="rect">
            <a:avLst/>
          </a:prstGeom>
          <a:noFill/>
        </p:spPr>
        <p:txBody>
          <a:bodyPr wrap="square">
            <a:spAutoFit/>
          </a:bodyPr>
          <a:lstStyle/>
          <a:p>
            <a:r>
              <a:rPr lang="zh-CN" altLang="en-US" dirty="0">
                <a:solidFill>
                  <a:schemeClr val="bg1"/>
                </a:solidFill>
              </a:rPr>
              <a:t>整体</a:t>
            </a:r>
            <a:r>
              <a:rPr lang="en-US" altLang="zh-CN" dirty="0">
                <a:solidFill>
                  <a:schemeClr val="bg1"/>
                </a:solidFill>
              </a:rPr>
              <a:t>KMO</a:t>
            </a:r>
            <a:r>
              <a:rPr lang="zh-CN" altLang="en-US" dirty="0">
                <a:solidFill>
                  <a:schemeClr val="bg1"/>
                </a:solidFill>
              </a:rPr>
              <a:t>检验</a:t>
            </a:r>
          </a:p>
        </p:txBody>
      </p:sp>
      <p:sp>
        <p:nvSpPr>
          <p:cNvPr id="21" name="矩形 20"/>
          <p:cNvSpPr/>
          <p:nvPr/>
        </p:nvSpPr>
        <p:spPr>
          <a:xfrm>
            <a:off x="8903747" y="6283598"/>
            <a:ext cx="1661729"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8903747" y="6284596"/>
            <a:ext cx="1661729" cy="369332"/>
          </a:xfrm>
          <a:prstGeom prst="rect">
            <a:avLst/>
          </a:prstGeom>
          <a:noFill/>
        </p:spPr>
        <p:txBody>
          <a:bodyPr wrap="square">
            <a:spAutoFit/>
          </a:bodyPr>
          <a:lstStyle/>
          <a:p>
            <a:r>
              <a:rPr lang="zh-CN" altLang="en-US" dirty="0">
                <a:solidFill>
                  <a:schemeClr val="bg1"/>
                </a:solidFill>
              </a:rPr>
              <a:t>单项</a:t>
            </a:r>
            <a:r>
              <a:rPr lang="en-US" altLang="zh-CN" dirty="0">
                <a:solidFill>
                  <a:schemeClr val="bg1"/>
                </a:solidFill>
              </a:rPr>
              <a:t>KMO</a:t>
            </a:r>
            <a:r>
              <a:rPr lang="zh-CN" altLang="en-US" dirty="0">
                <a:solidFill>
                  <a:schemeClr val="bg1"/>
                </a:solidFill>
              </a:rPr>
              <a:t>检验</a:t>
            </a:r>
          </a:p>
        </p:txBody>
      </p:sp>
      <p:sp>
        <p:nvSpPr>
          <p:cNvPr id="26" name="文本框 25"/>
          <p:cNvSpPr txBox="1"/>
          <p:nvPr/>
        </p:nvSpPr>
        <p:spPr>
          <a:xfrm>
            <a:off x="424180" y="4303703"/>
            <a:ext cx="6403340" cy="1338828"/>
          </a:xfrm>
          <a:prstGeom prst="rect">
            <a:avLst/>
          </a:prstGeom>
          <a:noFill/>
        </p:spPr>
        <p:txBody>
          <a:bodyPr wrap="square">
            <a:spAutoFit/>
          </a:bodyPr>
          <a:lstStyle/>
          <a:p>
            <a:pPr>
              <a:lnSpc>
                <a:spcPct val="150000"/>
              </a:lnSpc>
            </a:pPr>
            <a:r>
              <a:rPr lang="zh-CN" altLang="en-US" b="1" dirty="0"/>
              <a:t>使用Kaiser-Meyer-Olkin检验验证数据的抽样充分性</a:t>
            </a:r>
            <a:r>
              <a:rPr lang="zh-CN" altLang="en-US" b="1"/>
              <a:t>，</a:t>
            </a:r>
            <a:r>
              <a:rPr lang="zh-CN" altLang="en-US" b="1" smtClean="0"/>
              <a:t>发现数据适合因子分析</a:t>
            </a:r>
            <a:endParaRPr lang="en-US" altLang="zh-CN" b="1" smtClean="0"/>
          </a:p>
          <a:p>
            <a:pPr>
              <a:lnSpc>
                <a:spcPct val="150000"/>
              </a:lnSpc>
            </a:pPr>
            <a:r>
              <a:rPr lang="zh-CN" altLang="en-US" smtClean="0"/>
              <a:t>(</a:t>
            </a:r>
            <a:r>
              <a:rPr lang="zh-CN" altLang="en-US"/>
              <a:t>总体</a:t>
            </a:r>
            <a:r>
              <a:rPr lang="zh-CN" altLang="en-US" smtClean="0"/>
              <a:t>KMO=0</a:t>
            </a:r>
            <a:r>
              <a:rPr lang="zh-CN" altLang="en-US" dirty="0"/>
              <a:t>.92;个别项目的所有</a:t>
            </a:r>
            <a:r>
              <a:rPr lang="zh-CN" altLang="en-US"/>
              <a:t>KMO</a:t>
            </a:r>
            <a:r>
              <a:rPr lang="zh-CN" altLang="en-US" smtClean="0"/>
              <a:t>值为&gt;0</a:t>
            </a:r>
            <a:r>
              <a:rPr lang="zh-CN" altLang="en-US" dirty="0"/>
              <a:t>.</a:t>
            </a:r>
            <a:r>
              <a:rPr lang="zh-CN" altLang="en-US"/>
              <a:t>83</a:t>
            </a:r>
            <a:r>
              <a:rPr lang="zh-CN" altLang="en-US" smtClean="0"/>
              <a:t>)</a:t>
            </a:r>
            <a:endParaRPr lang="zh-CN" altLang="en-US" dirty="0"/>
          </a:p>
        </p:txBody>
      </p:sp>
      <p:pic>
        <p:nvPicPr>
          <p:cNvPr id="28" name="图片 27"/>
          <p:cNvPicPr>
            <a:picLocks noChangeAspect="1"/>
          </p:cNvPicPr>
          <p:nvPr/>
        </p:nvPicPr>
        <p:blipFill>
          <a:blip r:embed="rId5"/>
          <a:stretch>
            <a:fillRect/>
          </a:stretch>
        </p:blipFill>
        <p:spPr>
          <a:xfrm>
            <a:off x="315222" y="2566599"/>
            <a:ext cx="5862058" cy="993392"/>
          </a:xfrm>
          <a:prstGeom prst="roundRect">
            <a:avLst/>
          </a:prstGeom>
        </p:spPr>
      </p:pic>
      <p:pic>
        <p:nvPicPr>
          <p:cNvPr id="30" name="图片 29"/>
          <p:cNvPicPr>
            <a:picLocks noChangeAspect="1"/>
          </p:cNvPicPr>
          <p:nvPr/>
        </p:nvPicPr>
        <p:blipFill>
          <a:blip r:embed="rId6"/>
          <a:srcRect r="33595"/>
          <a:stretch>
            <a:fillRect/>
          </a:stretch>
        </p:blipFill>
        <p:spPr>
          <a:xfrm>
            <a:off x="7595918" y="1329057"/>
            <a:ext cx="3885873" cy="4838982"/>
          </a:xfrm>
          <a:prstGeom prst="round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1104806" y="902129"/>
            <a:ext cx="4030122" cy="5785588"/>
          </a:xfrm>
          <a:prstGeom prst="rect">
            <a:avLst/>
          </a:prstGeom>
        </p:spPr>
      </p:pic>
      <p:pic>
        <p:nvPicPr>
          <p:cNvPr id="8" name="图片 7"/>
          <p:cNvPicPr>
            <a:picLocks noChangeAspect="1"/>
          </p:cNvPicPr>
          <p:nvPr/>
        </p:nvPicPr>
        <p:blipFill>
          <a:blip r:embed="rId6"/>
          <a:stretch>
            <a:fillRect/>
          </a:stretch>
        </p:blipFill>
        <p:spPr>
          <a:xfrm>
            <a:off x="5782292" y="902129"/>
            <a:ext cx="4623763" cy="524424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912196"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1244600" y="1483153"/>
            <a:ext cx="9860085" cy="4226798"/>
          </a:xfrm>
          <a:prstGeom prst="rect">
            <a:avLst/>
          </a:prstGeom>
          <a:noFill/>
        </p:spPr>
        <p:txBody>
          <a:bodyPr wrap="square">
            <a:spAutoFit/>
          </a:bodyPr>
          <a:lstStyle/>
          <a:p>
            <a:pPr algn="l">
              <a:spcBef>
                <a:spcPts val="1370"/>
              </a:spcBef>
              <a:spcAft>
                <a:spcPts val="1030"/>
              </a:spcAft>
              <a:buNone/>
            </a:pPr>
            <a:r>
              <a:rPr lang="zh-CN" altLang="en-US" b="1" i="0" dirty="0">
                <a:solidFill>
                  <a:srgbClr val="006A44"/>
                </a:solidFill>
                <a:effectLst/>
                <a:latin typeface="Times New Roman" panose="02020603050405020304" pitchFamily="18" charset="0"/>
                <a:cs typeface="Times New Roman" panose="02020603050405020304" pitchFamily="18" charset="0"/>
              </a:rPr>
              <a:t>信息疲劳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p>
          <a:p>
            <a:pPr marL="342900" indent="-342900" algn="l">
              <a:lnSpc>
                <a:spcPct val="150000"/>
              </a:lnSpc>
              <a:spcBef>
                <a:spcPts val="1030"/>
              </a:spcBef>
              <a:buFont typeface="+mj-lt"/>
              <a:buAutoNum type="arabicPeriod"/>
            </a:pPr>
            <a:r>
              <a:rPr lang="zh-CN" altLang="en-US" b="0" i="0" smtClean="0">
                <a:solidFill>
                  <a:srgbClr val="404040"/>
                </a:solidFill>
                <a:effectLst/>
                <a:latin typeface="Times New Roman" panose="02020603050405020304" pitchFamily="18" charset="0"/>
                <a:cs typeface="Times New Roman" panose="02020603050405020304" pitchFamily="18" charset="0"/>
              </a:rPr>
              <a:t>受</a:t>
            </a:r>
            <a:r>
              <a:rPr lang="zh-CN" altLang="en-US" b="0" i="0" dirty="0">
                <a:solidFill>
                  <a:srgbClr val="404040"/>
                </a:solidFill>
                <a:effectLst/>
                <a:latin typeface="Times New Roman" panose="02020603050405020304" pitchFamily="18" charset="0"/>
                <a:cs typeface="Times New Roman" panose="02020603050405020304" pitchFamily="18" charset="0"/>
              </a:rPr>
              <a:t>多因素影响，其中</a:t>
            </a:r>
            <a:r>
              <a:rPr lang="zh-CN" altLang="en-US" b="1" i="0" dirty="0">
                <a:solidFill>
                  <a:srgbClr val="404040"/>
                </a:solidFill>
                <a:effectLst/>
                <a:latin typeface="Times New Roman" panose="02020603050405020304" pitchFamily="18" charset="0"/>
                <a:cs typeface="Times New Roman" panose="02020603050405020304" pitchFamily="18" charset="0"/>
              </a:rPr>
              <a:t>低信任度、高消极情绪和特定人格特质（如低开放性）</a:t>
            </a:r>
            <a:r>
              <a:rPr lang="zh-CN" altLang="en-US" b="0" i="0" dirty="0">
                <a:solidFill>
                  <a:srgbClr val="404040"/>
                </a:solidFill>
                <a:effectLst/>
                <a:latin typeface="Times New Roman" panose="02020603050405020304" pitchFamily="18" charset="0"/>
                <a:cs typeface="Times New Roman" panose="02020603050405020304" pitchFamily="18" charset="0"/>
              </a:rPr>
              <a:t>是核心</a:t>
            </a:r>
            <a:r>
              <a:rPr lang="zh-CN" altLang="en-US" b="0" i="0">
                <a:solidFill>
                  <a:srgbClr val="404040"/>
                </a:solidFill>
                <a:effectLst/>
                <a:latin typeface="Times New Roman" panose="02020603050405020304" pitchFamily="18" charset="0"/>
                <a:cs typeface="Times New Roman" panose="02020603050405020304" pitchFamily="18" charset="0"/>
              </a:rPr>
              <a:t>预测</a:t>
            </a:r>
            <a:r>
              <a:rPr lang="zh-CN" altLang="en-US" b="0" i="0" smtClean="0">
                <a:solidFill>
                  <a:srgbClr val="404040"/>
                </a:solidFill>
                <a:effectLst/>
                <a:latin typeface="Times New Roman" panose="02020603050405020304" pitchFamily="18" charset="0"/>
                <a:cs typeface="Times New Roman" panose="02020603050405020304" pitchFamily="18" charset="0"/>
              </a:rPr>
              <a:t>因子</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marL="342900" indent="-342900" algn="l">
              <a:lnSpc>
                <a:spcPct val="150000"/>
              </a:lnSpc>
              <a:spcBef>
                <a:spcPts val="300"/>
              </a:spcBef>
              <a:buFont typeface="+mj-lt"/>
              <a:buAutoNum type="arabicPeriod"/>
            </a:pP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德国模型中信任度的效应更强，而丹麦模型中人格特质补充解释了</a:t>
            </a:r>
            <a:r>
              <a:rPr lang="zh-CN" altLang="en-US" b="0" i="0">
                <a:solidFill>
                  <a:srgbClr val="404040"/>
                </a:solidFill>
                <a:effectLst/>
                <a:latin typeface="Times New Roman" panose="02020603050405020304" pitchFamily="18" charset="0"/>
                <a:cs typeface="Times New Roman" panose="02020603050405020304" pitchFamily="18" charset="0"/>
              </a:rPr>
              <a:t>额外</a:t>
            </a:r>
            <a:r>
              <a:rPr lang="zh-CN" altLang="en-US" b="0" i="0" smtClean="0">
                <a:solidFill>
                  <a:srgbClr val="404040"/>
                </a:solidFill>
                <a:effectLst/>
                <a:latin typeface="Times New Roman" panose="02020603050405020304" pitchFamily="18" charset="0"/>
                <a:cs typeface="Times New Roman" panose="02020603050405020304" pitchFamily="18" charset="0"/>
              </a:rPr>
              <a:t>变异</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smtClean="0">
              <a:solidFill>
                <a:srgbClr val="404040"/>
              </a:solidFill>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dirty="0">
              <a:solidFill>
                <a:srgbClr val="404040"/>
              </a:solidFill>
              <a:latin typeface="Times New Roman" panose="02020603050405020304" pitchFamily="18" charset="0"/>
              <a:cs typeface="Times New Roman" panose="02020603050405020304" pitchFamily="18" charset="0"/>
            </a:endParaRPr>
          </a:p>
          <a:p>
            <a:pPr>
              <a:lnSpc>
                <a:spcPts val="2145"/>
              </a:lnSpc>
              <a:spcBef>
                <a:spcPts val="300"/>
              </a:spcBef>
            </a:pPr>
            <a:r>
              <a:rPr lang="zh-CN" altLang="en-US" b="1" dirty="0">
                <a:solidFill>
                  <a:srgbClr val="006A44"/>
                </a:solidFill>
                <a:latin typeface="Times New Roman" panose="02020603050405020304" pitchFamily="18" charset="0"/>
                <a:cs typeface="Times New Roman" panose="02020603050405020304" pitchFamily="18" charset="0"/>
              </a:rPr>
              <a:t>行为</a:t>
            </a:r>
            <a:r>
              <a:rPr lang="zh-CN" altLang="en-US" b="1" i="0" dirty="0">
                <a:solidFill>
                  <a:srgbClr val="006A44"/>
                </a:solidFill>
                <a:effectLst/>
                <a:latin typeface="Times New Roman" panose="02020603050405020304" pitchFamily="18" charset="0"/>
                <a:cs typeface="Times New Roman" panose="02020603050405020304" pitchFamily="18" charset="0"/>
              </a:rPr>
              <a:t>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103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跨国</a:t>
            </a:r>
            <a:r>
              <a:rPr lang="zh-CN" altLang="en-US" b="1" i="0" dirty="0">
                <a:solidFill>
                  <a:srgbClr val="404040"/>
                </a:solidFill>
                <a:effectLst/>
                <a:latin typeface="Times New Roman" panose="02020603050405020304" pitchFamily="18" charset="0"/>
                <a:cs typeface="Times New Roman" panose="02020603050405020304" pitchFamily="18" charset="0"/>
              </a:rPr>
              <a:t>差异</a:t>
            </a: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：德国模型中信任度和年龄的效应更强，丹麦模型中教育水平和性别差异</a:t>
            </a:r>
            <a:r>
              <a:rPr lang="zh-CN" altLang="en-US" b="0" i="0">
                <a:solidFill>
                  <a:srgbClr val="404040"/>
                </a:solidFill>
                <a:effectLst/>
                <a:latin typeface="Times New Roman" panose="02020603050405020304" pitchFamily="18" charset="0"/>
                <a:cs typeface="Times New Roman" panose="02020603050405020304" pitchFamily="18" charset="0"/>
              </a:rPr>
              <a:t>更</a:t>
            </a:r>
            <a:r>
              <a:rPr lang="zh-CN" altLang="en-US" b="0" i="0" smtClean="0">
                <a:solidFill>
                  <a:srgbClr val="404040"/>
                </a:solidFill>
                <a:effectLst/>
                <a:latin typeface="Times New Roman" panose="02020603050405020304" pitchFamily="18" charset="0"/>
                <a:cs typeface="Times New Roman" panose="02020603050405020304" pitchFamily="18" charset="0"/>
              </a:rPr>
              <a:t>显著</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人格特质</a:t>
            </a:r>
            <a:r>
              <a:rPr lang="zh-CN" altLang="en-US" b="1" i="0" dirty="0">
                <a:solidFill>
                  <a:srgbClr val="404040"/>
                </a:solidFill>
                <a:effectLst/>
                <a:latin typeface="Times New Roman" panose="02020603050405020304" pitchFamily="18" charset="0"/>
                <a:cs typeface="Times New Roman" panose="02020603050405020304" pitchFamily="18" charset="0"/>
              </a:rPr>
              <a:t>的作用</a:t>
            </a:r>
            <a:r>
              <a:rPr lang="zh-CN" altLang="en-US" b="0" i="0" dirty="0">
                <a:solidFill>
                  <a:srgbClr val="404040"/>
                </a:solidFill>
                <a:effectLst/>
                <a:latin typeface="Times New Roman" panose="02020603050405020304" pitchFamily="18" charset="0"/>
                <a:cs typeface="Times New Roman" panose="02020603050405020304" pitchFamily="18" charset="0"/>
              </a:rPr>
              <a:t>：在丹麦模型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中，负面情绪和开放性人格对行为疲劳的解释力显著提升（</a:t>
            </a:r>
            <a:r>
              <a:rPr lang="en-US" altLang="zh-CN" b="0" i="0" dirty="0">
                <a:solidFill>
                  <a:srgbClr val="404040"/>
                </a:solidFill>
                <a:effectLst/>
                <a:latin typeface="Times New Roman" panose="02020603050405020304" pitchFamily="18" charset="0"/>
                <a:cs typeface="Times New Roman" panose="02020603050405020304" pitchFamily="18" charset="0"/>
              </a:rPr>
              <a:t>R²</a:t>
            </a:r>
            <a:r>
              <a:rPr lang="zh-CN" altLang="en-US" b="0" i="0" dirty="0">
                <a:solidFill>
                  <a:srgbClr val="404040"/>
                </a:solidFill>
                <a:effectLst/>
                <a:latin typeface="Times New Roman" panose="02020603050405020304" pitchFamily="18" charset="0"/>
                <a:cs typeface="Times New Roman" panose="02020603050405020304" pitchFamily="18" charset="0"/>
              </a:rPr>
              <a:t>从</a:t>
            </a:r>
            <a:r>
              <a:rPr lang="en-US" altLang="zh-CN" b="0" i="0" dirty="0">
                <a:solidFill>
                  <a:srgbClr val="404040"/>
                </a:solidFill>
                <a:effectLst/>
                <a:latin typeface="Times New Roman" panose="02020603050405020304" pitchFamily="18" charset="0"/>
                <a:cs typeface="Times New Roman" panose="02020603050405020304" pitchFamily="18" charset="0"/>
              </a:rPr>
              <a:t>17%→30</a:t>
            </a:r>
            <a:r>
              <a:rPr lang="en-US" altLang="zh-CN" b="0" i="0">
                <a:solidFill>
                  <a:srgbClr val="404040"/>
                </a:solidFill>
                <a:effectLst/>
                <a:latin typeface="Times New Roman" panose="02020603050405020304" pitchFamily="18" charset="0"/>
                <a:cs typeface="Times New Roman" panose="02020603050405020304" pitchFamily="18" charset="0"/>
              </a:rPr>
              <a:t>%</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疫情</a:t>
            </a:r>
            <a:r>
              <a:rPr lang="zh-CN" altLang="en-US" b="1" i="0" dirty="0">
                <a:solidFill>
                  <a:srgbClr val="404040"/>
                </a:solidFill>
                <a:effectLst/>
                <a:latin typeface="Times New Roman" panose="02020603050405020304" pitchFamily="18" charset="0"/>
                <a:cs typeface="Times New Roman" panose="02020603050405020304" pitchFamily="18" charset="0"/>
              </a:rPr>
              <a:t>指标影响有限</a:t>
            </a:r>
            <a:r>
              <a:rPr lang="zh-CN" altLang="en-US" b="0" i="0" dirty="0">
                <a:solidFill>
                  <a:srgbClr val="404040"/>
                </a:solidFill>
                <a:effectLst/>
                <a:latin typeface="Times New Roman" panose="02020603050405020304" pitchFamily="18" charset="0"/>
                <a:cs typeface="Times New Roman" panose="02020603050405020304" pitchFamily="18" charset="0"/>
              </a:rPr>
              <a:t>：新增病例</a:t>
            </a:r>
            <a:r>
              <a:rPr lang="en-US" altLang="zh-CN" b="0" i="0" dirty="0">
                <a:solidFill>
                  <a:srgbClr val="404040"/>
                </a:solidFill>
                <a:effectLst/>
                <a:latin typeface="Times New Roman" panose="02020603050405020304" pitchFamily="18" charset="0"/>
                <a:cs typeface="Times New Roman" panose="02020603050405020304" pitchFamily="18" charset="0"/>
              </a:rPr>
              <a:t>/</a:t>
            </a:r>
            <a:r>
              <a:rPr lang="zh-CN" altLang="en-US" b="0" i="0" dirty="0">
                <a:solidFill>
                  <a:srgbClr val="404040"/>
                </a:solidFill>
                <a:effectLst/>
                <a:latin typeface="Times New Roman" panose="02020603050405020304" pitchFamily="18" charset="0"/>
                <a:cs typeface="Times New Roman" panose="02020603050405020304" pitchFamily="18" charset="0"/>
              </a:rPr>
              <a:t>死亡数对行为疲劳的预测力普遍不显著（仅丹麦模型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中死亡数</a:t>
            </a:r>
            <a:r>
              <a:rPr lang="zh-CN" altLang="en-US" b="0" i="0">
                <a:solidFill>
                  <a:srgbClr val="404040"/>
                </a:solidFill>
                <a:effectLst/>
                <a:latin typeface="Times New Roman" panose="02020603050405020304" pitchFamily="18" charset="0"/>
                <a:cs typeface="Times New Roman" panose="02020603050405020304" pitchFamily="18" charset="0"/>
              </a:rPr>
              <a:t>达到</a:t>
            </a:r>
            <a:r>
              <a:rPr lang="zh-CN" altLang="en-US" b="0" i="0" smtClean="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p&lt;0.05</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p:txBody>
      </p:sp>
      <p:sp>
        <p:nvSpPr>
          <p:cNvPr id="11" name="五角星 10"/>
          <p:cNvSpPr/>
          <p:nvPr/>
        </p:nvSpPr>
        <p:spPr>
          <a:xfrm>
            <a:off x="5769561" y="82519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流行疲劳结果</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4 195805"/>
          <p:cNvPicPr>
            <a:picLocks noChangeAspect="1"/>
          </p:cNvPicPr>
          <p:nvPr/>
        </p:nvPicPr>
        <p:blipFill>
          <a:blip r:embed="rId5"/>
          <a:stretch>
            <a:fillRect/>
          </a:stretch>
        </p:blipFill>
        <p:spPr>
          <a:xfrm>
            <a:off x="6293485" y="766445"/>
            <a:ext cx="5833110" cy="4457065"/>
          </a:xfrm>
          <a:prstGeom prst="rect">
            <a:avLst/>
          </a:prstGeom>
        </p:spPr>
      </p:pic>
      <p:pic>
        <p:nvPicPr>
          <p:cNvPr id="6" name="图片 5" descr="屏幕截图 2025-06-14 200348"/>
          <p:cNvPicPr>
            <a:picLocks noChangeAspect="1"/>
          </p:cNvPicPr>
          <p:nvPr/>
        </p:nvPicPr>
        <p:blipFill>
          <a:blip r:embed="rId6"/>
          <a:stretch>
            <a:fillRect/>
          </a:stretch>
        </p:blipFill>
        <p:spPr>
          <a:xfrm>
            <a:off x="235585" y="1240155"/>
            <a:ext cx="6057900" cy="3333750"/>
          </a:xfrm>
          <a:prstGeom prst="rect">
            <a:avLst/>
          </a:prstGeom>
        </p:spPr>
      </p:pic>
      <p:sp>
        <p:nvSpPr>
          <p:cNvPr id="7" name="文本框 6"/>
          <p:cNvSpPr txBox="1"/>
          <p:nvPr/>
        </p:nvSpPr>
        <p:spPr>
          <a:xfrm>
            <a:off x="612774" y="4456430"/>
            <a:ext cx="6956425" cy="2245995"/>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认知对疫情疲劳和信息疲劳有显著负向影响（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β=-0.15,p&lt;0.001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β=-0.28,p&lt;0.001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认知越高，疲劳感越低（可能因更积极的信息处理和行为适应）</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教育水平仅与行为疲劳显著正相关（</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β=0.27,p&lt;0.001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）。大学学历者行为疲劳更高（可能与更高的自我要求或社会压力有关）。</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年龄对行为疲劳有微弱负向影响（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β=-0.09,p&lt;0.05</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。年龄</a:t>
            </a:r>
            <a:r>
              <a:rPr lang="zh-CN" altLang="en-US" i="0">
                <a:solidFill>
                  <a:schemeClr val="tx1"/>
                </a:solidFill>
                <a:latin typeface="微软雅黑" panose="020B0503020204020204" charset="-122"/>
                <a:ea typeface="微软雅黑" panose="020B0503020204020204" charset="-122"/>
                <a:cs typeface="微软雅黑" panose="020B0503020204020204" charset="-122"/>
              </a:rPr>
              <a:t>较大者行为疲劳略低（可能因更稳定的生活习惯）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。性别</a:t>
            </a:r>
            <a:r>
              <a:rPr lang="zh-CN" altLang="en-US" i="0">
                <a:solidFill>
                  <a:schemeClr val="tx1"/>
                </a:solidFill>
                <a:latin typeface="微软雅黑" panose="020B0503020204020204" charset="-122"/>
                <a:ea typeface="微软雅黑" panose="020B0503020204020204" charset="-122"/>
                <a:cs typeface="微软雅黑" panose="020B0503020204020204" charset="-122"/>
              </a:rPr>
              <a:t>对三种疲劳均无显著影响。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与健康防护行为的关联研究结果复现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925" y="810578"/>
            <a:ext cx="5080000" cy="337185"/>
          </a:xfrm>
          <a:prstGeom prst="rect">
            <a:avLst/>
          </a:prstGeom>
        </p:spPr>
        <p:txBody>
          <a:bodyPr>
            <a:spAutoFit/>
          </a:bodyPr>
          <a:lstStyle/>
          <a:p>
            <a:pPr marL="0" indent="0"/>
            <a:r>
              <a:rPr lang="zh-CN" altLang="en-US" sz="1600" b="1" i="0">
                <a:solidFill>
                  <a:schemeClr val="tx1">
                    <a:lumMod val="85000"/>
                    <a:lumOff val="15000"/>
                  </a:schemeClr>
                </a:solidFill>
                <a:latin typeface="微软雅黑" panose="020B0503020204020204" charset="-122"/>
                <a:ea typeface="微软雅黑" panose="020B0503020204020204" charset="-122"/>
              </a:rPr>
              <a:t>健康防护行为的回归分析结果（标准化系数）</a:t>
            </a:r>
          </a:p>
        </p:txBody>
      </p:sp>
      <p:pic>
        <p:nvPicPr>
          <p:cNvPr id="11" name="图片 10"/>
          <p:cNvPicPr/>
          <p:nvPr/>
        </p:nvPicPr>
        <p:blipFill>
          <a:blip r:embed="rId5"/>
          <a:srcRect t="8800"/>
          <a:stretch>
            <a:fillRect/>
          </a:stretch>
        </p:blipFill>
        <p:spPr>
          <a:xfrm>
            <a:off x="6838950" y="810895"/>
            <a:ext cx="4877435" cy="5153025"/>
          </a:xfrm>
          <a:prstGeom prst="rect">
            <a:avLst/>
          </a:prstGeom>
        </p:spPr>
      </p:pic>
      <p:pic>
        <p:nvPicPr>
          <p:cNvPr id="8" name="图片 7" descr="屏幕截图 2025-06-14 201055"/>
          <p:cNvPicPr>
            <a:picLocks noChangeAspect="1"/>
          </p:cNvPicPr>
          <p:nvPr/>
        </p:nvPicPr>
        <p:blipFill>
          <a:blip r:embed="rId6"/>
          <a:stretch>
            <a:fillRect/>
          </a:stretch>
        </p:blipFill>
        <p:spPr>
          <a:xfrm>
            <a:off x="554355" y="1192531"/>
            <a:ext cx="6284595" cy="3125470"/>
          </a:xfrm>
          <a:prstGeom prst="rect">
            <a:avLst/>
          </a:prstGeom>
        </p:spPr>
      </p:pic>
      <p:sp>
        <p:nvSpPr>
          <p:cNvPr id="7" name="文本框 6"/>
          <p:cNvSpPr txBox="1"/>
          <p:nvPr/>
        </p:nvSpPr>
        <p:spPr>
          <a:xfrm>
            <a:off x="612775" y="4161374"/>
            <a:ext cx="5879465" cy="2530788"/>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疫情</a:t>
            </a:r>
            <a:r>
              <a:rPr lang="zh-CN" altLang="en-US" i="0">
                <a:solidFill>
                  <a:schemeClr val="tx1"/>
                </a:solidFill>
                <a:latin typeface="微软雅黑" panose="020B0503020204020204" charset="-122"/>
                <a:ea typeface="微软雅黑" panose="020B0503020204020204" charset="-122"/>
                <a:cs typeface="微软雅黑" panose="020B0503020204020204" charset="-122"/>
              </a:rPr>
              <a:t>疲劳对所有健康防护行为均有显著负面影响：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β=-0.52</a:t>
            </a:r>
            <a:r>
              <a:rPr lang="zh-CN" altLang="en-US" i="0">
                <a:solidFill>
                  <a:schemeClr val="tx1"/>
                </a:solidFill>
                <a:latin typeface="微软雅黑" panose="020B0503020204020204" charset="-122"/>
                <a:ea typeface="微软雅黑" panose="020B0503020204020204" charset="-122"/>
                <a:cs typeface="微软雅黑" panose="020B0503020204020204" charset="-122"/>
              </a:rPr>
              <a:t>）和信息寻求（</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β=-0.75</a:t>
            </a:r>
            <a:r>
              <a:rPr lang="zh-CN" altLang="en-US" i="0">
                <a:solidFill>
                  <a:schemeClr val="tx1"/>
                </a:solidFill>
                <a:latin typeface="微软雅黑" panose="020B0503020204020204" charset="-122"/>
                <a:ea typeface="微软雅黑" panose="020B0503020204020204" charset="-122"/>
                <a:cs typeface="微软雅黑" panose="020B0503020204020204" charset="-122"/>
              </a:rPr>
              <a:t>）影响最大。</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认知风险感知是最一致的积极预测因子：</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对所有行为均有显著正向影响（</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β=0.23~0.44</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人口统计学因素：</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男性在所有防护行为上表现较差（除信息寻求外）。</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大学学历者更积极寻求信息（</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β=0.28</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年龄影响较小（仅对社交距离有微弱正向影响）。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1035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行为疲劳与信息疲劳对健康防护行为的影响研究</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554355" y="4457700"/>
            <a:ext cx="5403850" cy="2234462"/>
          </a:xfrm>
          <a:prstGeom prst="rect">
            <a:avLst/>
          </a:prstGeom>
          <a:solidFill>
            <a:schemeClr val="accent4">
              <a:lumMod val="60000"/>
              <a:lumOff val="40000"/>
            </a:schemeClr>
          </a:solidFill>
        </p:spPr>
        <p:txBody>
          <a:bodyPr>
            <a:noAutofit/>
          </a:bodyPr>
          <a:lstStyle/>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行为疲劳对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所有防护行为均有显著负面影响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对社交距离影响最大（</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β=-0.32</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信息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信息寻求行为影响最强烈（</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对卫生习惯无显著影响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风险认知是</a:t>
            </a:r>
            <a:r>
              <a:rPr lang="zh-CN" altLang="en-US" i="0">
                <a:solidFill>
                  <a:schemeClr val="tx1"/>
                </a:solidFill>
                <a:latin typeface="微软雅黑" panose="020B0503020204020204" charset="-122"/>
                <a:ea typeface="微软雅黑" panose="020B0503020204020204" charset="-122"/>
                <a:cs typeface="微软雅黑" panose="020B0503020204020204" charset="-122"/>
              </a:rPr>
              <a:t>最稳定的正向预测因子（</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β=0.24-0.40</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p>
        </p:txBody>
      </p:sp>
      <p:pic>
        <p:nvPicPr>
          <p:cNvPr id="5" name="图片 4" descr="屏幕截图 2025-06-14 204205"/>
          <p:cNvPicPr>
            <a:picLocks noChangeAspect="1"/>
          </p:cNvPicPr>
          <p:nvPr/>
        </p:nvPicPr>
        <p:blipFill>
          <a:blip r:embed="rId5"/>
          <a:stretch>
            <a:fillRect/>
          </a:stretch>
        </p:blipFill>
        <p:spPr>
          <a:xfrm>
            <a:off x="235585" y="1095375"/>
            <a:ext cx="7162800" cy="3362325"/>
          </a:xfrm>
          <a:prstGeom prst="rect">
            <a:avLst/>
          </a:prstGeom>
        </p:spPr>
      </p:pic>
      <p:sp>
        <p:nvSpPr>
          <p:cNvPr id="6" name="文本框 5"/>
          <p:cNvSpPr txBox="1"/>
          <p:nvPr/>
        </p:nvSpPr>
        <p:spPr>
          <a:xfrm>
            <a:off x="235585" y="766128"/>
            <a:ext cx="5080000" cy="337185"/>
          </a:xfrm>
          <a:prstGeom prst="rect">
            <a:avLst/>
          </a:prstGeom>
        </p:spPr>
        <p:txBody>
          <a:bodyPr>
            <a:spAutoFit/>
          </a:bodyPr>
          <a:lstStyle/>
          <a:p>
            <a:pPr marL="0" indent="0"/>
            <a:r>
              <a:rPr lang="zh-CN" altLang="en-US" sz="1600" b="1" i="0">
                <a:solidFill>
                  <a:schemeClr val="tx1">
                    <a:lumMod val="75000"/>
                    <a:lumOff val="25000"/>
                  </a:schemeClr>
                </a:solidFill>
                <a:latin typeface="微软雅黑" panose="020B0503020204020204" charset="-122"/>
                <a:ea typeface="微软雅黑" panose="020B0503020204020204" charset="-122"/>
              </a:rPr>
              <a:t>两类疲劳对防护行为的影响差异</a:t>
            </a:r>
          </a:p>
        </p:txBody>
      </p:sp>
      <p:pic>
        <p:nvPicPr>
          <p:cNvPr id="13" name="图片 12"/>
          <p:cNvPicPr/>
          <p:nvPr/>
        </p:nvPicPr>
        <p:blipFill>
          <a:blip r:embed="rId6"/>
          <a:stretch>
            <a:fillRect/>
          </a:stretch>
        </p:blipFill>
        <p:spPr>
          <a:xfrm>
            <a:off x="7240905" y="927100"/>
            <a:ext cx="4615815" cy="48774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3167149" y="1213401"/>
            <a:ext cx="5926976" cy="2547222"/>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3427544" y="1302688"/>
            <a:ext cx="5483699" cy="2390851"/>
          </a:xfrm>
          <a:prstGeom prst="roundRect">
            <a:avLst/>
          </a:prstGeom>
        </p:spPr>
      </p:pic>
      <p:sp>
        <p:nvSpPr>
          <p:cNvPr id="13" name="文本框 12"/>
          <p:cNvSpPr txBox="1"/>
          <p:nvPr/>
        </p:nvSpPr>
        <p:spPr>
          <a:xfrm>
            <a:off x="1871129" y="4132720"/>
            <a:ext cx="8366500" cy="923330"/>
          </a:xfrm>
          <a:prstGeom prst="rect">
            <a:avLst/>
          </a:prstGeom>
          <a:noFill/>
        </p:spPr>
        <p:txBody>
          <a:bodyPr wrap="square">
            <a:spAutoFit/>
          </a:bodyPr>
          <a:lstStyle/>
          <a:p>
            <a:pPr>
              <a:lnSpc>
                <a:spcPct val="150000"/>
              </a:lnSpc>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Bartlett</a:t>
            </a:r>
            <a:r>
              <a:rPr lang="zh-CN" altLang="en-US" b="1" smtClean="0">
                <a:latin typeface="宋体" panose="02010600030101010101" pitchFamily="2" charset="-122"/>
                <a:ea typeface="宋体" panose="02010600030101010101" pitchFamily="2" charset="-122"/>
              </a:rPr>
              <a:t>球形度检验进一步</a:t>
            </a:r>
            <a:r>
              <a:rPr lang="zh-CN" altLang="en-US" b="1" dirty="0">
                <a:latin typeface="宋体" panose="02010600030101010101" pitchFamily="2" charset="-122"/>
                <a:ea typeface="宋体" panose="02010600030101010101" pitchFamily="2" charset="-122"/>
              </a:rPr>
              <a:t>表明，项目相关性足够大，可以进行探索性因子</a:t>
            </a:r>
            <a:r>
              <a:rPr lang="zh-CN" altLang="en-US" b="1">
                <a:latin typeface="宋体" panose="02010600030101010101" pitchFamily="2" charset="-122"/>
                <a:ea typeface="宋体" panose="02010600030101010101" pitchFamily="2" charset="-122"/>
              </a:rPr>
              <a:t>分析</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r>
              <a:rPr lang="el-GR" altLang="zh-CN" smtClean="0">
                <a:latin typeface="Times New Roman" panose="02020603050405020304" pitchFamily="18" charset="0"/>
                <a:cs typeface="Times New Roman" panose="02020603050405020304" pitchFamily="18" charset="0"/>
              </a:rPr>
              <a:t>χ2</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(45</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 = 4267.31,</a:t>
            </a:r>
            <a:r>
              <a:rPr lang="en-US" altLang="zh-CN" i="1" smtClean="0">
                <a:latin typeface="Times New Roman" panose="02020603050405020304" pitchFamily="18" charset="0"/>
                <a:ea typeface="宋体" panose="02010600030101010101" pitchFamily="2" charset="-122"/>
                <a:cs typeface="Times New Roman" panose="02020603050405020304" pitchFamily="18" charset="0"/>
              </a:rPr>
              <a:t>p </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&lt; 0.001</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5983048" y="1871118"/>
            <a:ext cx="5466002" cy="3231654"/>
          </a:xfrm>
          <a:prstGeom prst="rect">
            <a:avLst/>
          </a:prstGeom>
          <a:noFill/>
        </p:spPr>
        <p:txBody>
          <a:bodyPr wrap="square">
            <a:spAutoFit/>
          </a:bodyPr>
          <a:lstStyle/>
          <a:p>
            <a:r>
              <a:rPr lang="zh-CN" altLang="en-US" b="0" i="0" dirty="0">
                <a:solidFill>
                  <a:srgbClr val="404040"/>
                </a:solidFill>
                <a:effectLst/>
                <a:latin typeface="quote-cjk-patch"/>
              </a:rPr>
              <a:t>最优因子数选择：</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峰值对应因子数</a:t>
            </a:r>
            <a:r>
              <a:rPr lang="zh-CN" altLang="en-US" b="0" i="0" dirty="0">
                <a:solidFill>
                  <a:srgbClr val="404040"/>
                </a:solidFill>
                <a:effectLst/>
                <a:latin typeface="quote-cjk-patch"/>
              </a:rPr>
              <a:t>：通常选择</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指数最高点对应的因子数（图中</a:t>
            </a:r>
            <a:r>
              <a:rPr lang="zh-CN" altLang="en-US" b="0" i="0">
                <a:solidFill>
                  <a:srgbClr val="404040"/>
                </a:solidFill>
                <a:effectLst/>
                <a:latin typeface="quote-cjk-patch"/>
              </a:rPr>
              <a:t>可能</a:t>
            </a:r>
            <a:r>
              <a:rPr lang="zh-CN" altLang="en-US" b="0" i="0" smtClean="0">
                <a:solidFill>
                  <a:srgbClr val="404040"/>
                </a:solidFill>
                <a:effectLst/>
                <a:latin typeface="quote-cjk-patch"/>
              </a:rPr>
              <a:t>在因子数为</a:t>
            </a:r>
            <a:r>
              <a:rPr lang="en-US" altLang="zh-CN" b="0" i="0" smtClean="0">
                <a:solidFill>
                  <a:srgbClr val="404040"/>
                </a:solidFill>
                <a:effectLst/>
                <a:latin typeface="quote-cjk-patch"/>
              </a:rPr>
              <a:t>2</a:t>
            </a:r>
            <a:r>
              <a:rPr lang="zh-CN" altLang="en-US" b="0" i="0" smtClean="0">
                <a:solidFill>
                  <a:srgbClr val="404040"/>
                </a:solidFill>
                <a:effectLst/>
                <a:latin typeface="quote-cjk-patch"/>
              </a:rPr>
              <a:t>时达到</a:t>
            </a:r>
            <a:r>
              <a:rPr lang="zh-CN" altLang="en-US" b="0" i="0" dirty="0">
                <a:solidFill>
                  <a:srgbClr val="404040"/>
                </a:solidFill>
                <a:effectLst/>
                <a:latin typeface="quote-cjk-patch"/>
              </a:rPr>
              <a:t>峰值≈</a:t>
            </a:r>
            <a:r>
              <a:rPr lang="en-US" altLang="zh-CN" b="0" i="0" dirty="0">
                <a:solidFill>
                  <a:srgbClr val="404040"/>
                </a:solidFill>
                <a:effectLst/>
                <a:latin typeface="quote-cjk-patch"/>
              </a:rPr>
              <a:t>0.8</a:t>
            </a:r>
            <a:r>
              <a:rPr lang="zh-CN" altLang="en-US" b="0" i="0" dirty="0">
                <a:solidFill>
                  <a:srgbClr val="404040"/>
                </a:solidFill>
                <a:effectLst/>
                <a:latin typeface="quote-cjk-patch"/>
              </a:rPr>
              <a:t>）。</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边际增益</a:t>
            </a:r>
            <a:r>
              <a:rPr lang="zh-CN" altLang="en-US" b="0" i="0" dirty="0">
                <a:solidFill>
                  <a:srgbClr val="404040"/>
                </a:solidFill>
                <a:effectLst/>
                <a:latin typeface="quote-cjk-patch"/>
              </a:rPr>
              <a:t>：若增加因子后</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指数提升</a:t>
            </a:r>
            <a:r>
              <a:rPr lang="en-US" altLang="zh-CN" b="0" i="0" dirty="0">
                <a:solidFill>
                  <a:srgbClr val="404040"/>
                </a:solidFill>
                <a:effectLst/>
                <a:latin typeface="quote-cjk-patch"/>
              </a:rPr>
              <a:t>&lt;0.05</a:t>
            </a:r>
            <a:r>
              <a:rPr lang="zh-CN" altLang="en-US" b="0" i="0" dirty="0">
                <a:solidFill>
                  <a:srgbClr val="404040"/>
                </a:solidFill>
                <a:effectLst/>
                <a:latin typeface="quote-cjk-patch"/>
              </a:rPr>
              <a:t>，则选择更少因子（如从</a:t>
            </a:r>
            <a:r>
              <a:rPr lang="en-US" altLang="zh-CN" b="0" i="0" dirty="0">
                <a:solidFill>
                  <a:srgbClr val="404040"/>
                </a:solidFill>
                <a:effectLst/>
                <a:latin typeface="quote-cjk-patch"/>
              </a:rPr>
              <a:t>2</a:t>
            </a:r>
            <a:r>
              <a:rPr lang="zh-CN" altLang="en-US" b="0" i="0" dirty="0">
                <a:solidFill>
                  <a:srgbClr val="404040"/>
                </a:solidFill>
                <a:effectLst/>
                <a:latin typeface="quote-cjk-patch"/>
              </a:rPr>
              <a:t>到</a:t>
            </a:r>
            <a:r>
              <a:rPr lang="en-US" altLang="zh-CN" b="0" i="0" dirty="0">
                <a:solidFill>
                  <a:srgbClr val="404040"/>
                </a:solidFill>
                <a:effectLst/>
                <a:latin typeface="quote-cjk-patch"/>
              </a:rPr>
              <a:t>3</a:t>
            </a:r>
            <a:r>
              <a:rPr lang="zh-CN" altLang="en-US" b="0" i="0" dirty="0">
                <a:solidFill>
                  <a:srgbClr val="404040"/>
                </a:solidFill>
                <a:effectLst/>
                <a:latin typeface="quote-cjk-patch"/>
              </a:rPr>
              <a:t>因子增幅小则选</a:t>
            </a:r>
            <a:r>
              <a:rPr lang="en-US" altLang="zh-CN" b="0" i="0" dirty="0">
                <a:solidFill>
                  <a:srgbClr val="404040"/>
                </a:solidFill>
                <a:effectLst/>
                <a:latin typeface="quote-cjk-patch"/>
              </a:rPr>
              <a:t>2</a:t>
            </a:r>
            <a:r>
              <a:rPr lang="zh-CN" altLang="en-US" b="0" i="0" dirty="0">
                <a:solidFill>
                  <a:srgbClr val="404040"/>
                </a:solidFill>
                <a:effectLst/>
                <a:latin typeface="quote-cjk-patch"/>
              </a:rPr>
              <a:t>）。</a:t>
            </a:r>
            <a:endParaRPr lang="en-US" altLang="zh-CN" b="0" i="0" dirty="0">
              <a:solidFill>
                <a:srgbClr val="404040"/>
              </a:solidFill>
              <a:effectLst/>
              <a:latin typeface="quote-cjk-patch"/>
            </a:endParaRPr>
          </a:p>
          <a:p>
            <a:endParaRPr lang="en-US" altLang="zh-CN" dirty="0">
              <a:solidFill>
                <a:srgbClr val="404040"/>
              </a:solidFill>
              <a:latin typeface="quote-cjk-patch"/>
            </a:endParaRP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1</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VSS≈0.4</a:t>
            </a: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2</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VSS≈0.8</a:t>
            </a:r>
            <a:r>
              <a:rPr lang="zh-CN" altLang="en-US" b="0" i="0" dirty="0">
                <a:solidFill>
                  <a:srgbClr val="404040"/>
                </a:solidFill>
                <a:effectLst/>
                <a:latin typeface="quote-cjk-patch"/>
              </a:rPr>
              <a:t>（显著提升）</a:t>
            </a:r>
          </a:p>
          <a:p>
            <a:pPr algn="l">
              <a:lnSpc>
                <a:spcPts val="2145"/>
              </a:lnSpc>
              <a:spcBef>
                <a:spcPts val="300"/>
              </a:spcBef>
              <a:buFont typeface="Arial" panose="020B0604020202020204" pitchFamily="34" charset="0"/>
              <a:buChar char="•"/>
            </a:pPr>
            <a:r>
              <a:rPr lang="en-US" altLang="zh-CN" b="1" i="0" dirty="0">
                <a:solidFill>
                  <a:srgbClr val="404040"/>
                </a:solidFill>
                <a:effectLst/>
                <a:latin typeface="quote-cjk-patch"/>
              </a:rPr>
              <a:t>3+</a:t>
            </a:r>
            <a:r>
              <a:rPr lang="zh-CN" altLang="en-US" b="1" i="0" dirty="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a:t>
            </a:r>
            <a:r>
              <a:rPr lang="zh-CN" altLang="en-US" b="0" i="0" dirty="0">
                <a:solidFill>
                  <a:srgbClr val="404040"/>
                </a:solidFill>
                <a:effectLst/>
                <a:latin typeface="quote-cjk-patch"/>
              </a:rPr>
              <a:t>可能持平或下降（过拟合风险）</a:t>
            </a:r>
          </a:p>
        </p:txBody>
      </p:sp>
      <p:pic>
        <p:nvPicPr>
          <p:cNvPr id="15" name="图片 14"/>
          <p:cNvPicPr>
            <a:picLocks noChangeAspect="1"/>
          </p:cNvPicPr>
          <p:nvPr/>
        </p:nvPicPr>
        <p:blipFill>
          <a:blip r:embed="rId5"/>
          <a:srcRect l="7220"/>
          <a:stretch>
            <a:fillRect/>
          </a:stretch>
        </p:blipFill>
        <p:spPr>
          <a:xfrm>
            <a:off x="1244600" y="3664707"/>
            <a:ext cx="3477358" cy="3023010"/>
          </a:xfrm>
          <a:prstGeom prst="rect">
            <a:avLst/>
          </a:prstGeom>
        </p:spPr>
      </p:pic>
      <p:pic>
        <p:nvPicPr>
          <p:cNvPr id="13" name="图片 12"/>
          <p:cNvPicPr>
            <a:picLocks noChangeAspect="1"/>
          </p:cNvPicPr>
          <p:nvPr/>
        </p:nvPicPr>
        <p:blipFill rotWithShape="1">
          <a:blip r:embed="rId6"/>
          <a:srcRect l="13437"/>
          <a:stretch/>
        </p:blipFill>
        <p:spPr>
          <a:xfrm>
            <a:off x="1337297" y="1118408"/>
            <a:ext cx="3587910" cy="248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kwNzI2MWI5ZmNlYmI0MDZiNjg1NDNhOTJjMDUwYj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5.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7.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9.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8,&quot;pos&quot;:0,&quot;transparency&quot;:0},{&quot;brightness&quot;:0.15000000596046448,&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3.xml><?xml version="1.0" encoding="utf-8"?>
<p:tagLst xmlns:a="http://schemas.openxmlformats.org/drawingml/2006/main" xmlns:r="http://schemas.openxmlformats.org/officeDocument/2006/relationships" xmlns:p="http://schemas.openxmlformats.org/presentationml/2006/main">
  <p:tag name="TABLE_ENDDRAG_ORIGIN_RECT" val="200*237"/>
  <p:tag name="TABLE_ENDDRAG_RECT" val="288*198*200*237"/>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6.xml><?xml version="1.0" encoding="utf-8"?>
<p:tagLst xmlns:a="http://schemas.openxmlformats.org/drawingml/2006/main" xmlns:r="http://schemas.openxmlformats.org/officeDocument/2006/relationships" xmlns:p="http://schemas.openxmlformats.org/presentationml/2006/main">
  <p:tag name="TABLE_ENDDRAG_ORIGIN_RECT" val="200*211"/>
  <p:tag name="TABLE_ENDDRAG_RECT" val="225*204*200*2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3*45"/>
  <p:tag name="KSO_WM_UNIT_TYPE" val="l_h_x"/>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4410</Words>
  <Application>Microsoft Office PowerPoint</Application>
  <PresentationFormat>宽屏</PresentationFormat>
  <Paragraphs>920</Paragraphs>
  <Slides>74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74</vt:i4>
      </vt:variant>
    </vt:vector>
  </HeadingPairs>
  <TitlesOfParts>
    <vt:vector size="88" baseType="lpstr">
      <vt:lpstr>DeepSeek-CJK-patch</vt:lpstr>
      <vt:lpstr>Inter</vt:lpstr>
      <vt:lpstr>MiSans Normal</vt:lpstr>
      <vt:lpstr>quote-cjk-patch</vt:lpstr>
      <vt:lpstr>等线</vt:lpstr>
      <vt:lpstr>黑体</vt:lpstr>
      <vt:lpstr>思源黑体 CN Light</vt:lpstr>
      <vt:lpstr>思源宋体 CN Light</vt:lpstr>
      <vt:lpstr>宋体</vt:lpstr>
      <vt:lpstr>微软雅黑</vt:lpstr>
      <vt:lpstr>Arial</vt:lpstr>
      <vt:lpstr>Calibri</vt:lpstr>
      <vt:lpstr>Times New Roman</vt:lpstr>
      <vt:lpstr>WPS</vt:lpstr>
      <vt:lpstr>PowerPoint 演示文稿</vt:lpstr>
      <vt:lpstr>PowerPoint 演示文稿</vt:lpstr>
      <vt:lpstr>PowerPoint 演示文稿</vt:lpstr>
      <vt:lpstr>PowerPoint 演示文稿</vt:lpstr>
      <vt:lpstr>探索性因素分析所用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最终量表展示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huanglanlan</dc:creator>
  <cp:lastModifiedBy>阎佳怡</cp:lastModifiedBy>
  <cp:revision>177</cp:revision>
  <dcterms:created xsi:type="dcterms:W3CDTF">2023-08-09T12:44:00Z</dcterms:created>
  <dcterms:modified xsi:type="dcterms:W3CDTF">2025-06-18T02:43:20Z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08E96B58D952475A88C4197226882C00_12</vt:lpwstr>
  </property>
  <property fmtid="{D5CDD505-2E9C-101B-9397-08002B2CF9AE}" pid="3" name="KSOProductBuildVer">
    <vt:lpwstr>2052-12.1.0.21171</vt:lpwstr>
  </property>
</Properties>
</file>